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rawings/drawing2.xml" ContentType="application/vnd.openxmlformats-officedocument.drawingml.chartshape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rawings/drawing3.xml" ContentType="application/vnd.openxmlformats-officedocument.drawingml.chartshape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rawings/drawing4.xml" ContentType="application/vnd.openxmlformats-officedocument.drawingml.chartshape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72" r:id="rId4"/>
  </p:sldMasterIdLst>
  <p:notesMasterIdLst>
    <p:notesMasterId r:id="rId40"/>
  </p:notesMasterIdLst>
  <p:handoutMasterIdLst>
    <p:handoutMasterId r:id="rId41"/>
  </p:handoutMasterIdLst>
  <p:sldIdLst>
    <p:sldId id="256" r:id="rId5"/>
    <p:sldId id="257" r:id="rId6"/>
    <p:sldId id="313" r:id="rId7"/>
    <p:sldId id="301" r:id="rId8"/>
    <p:sldId id="298" r:id="rId9"/>
    <p:sldId id="299" r:id="rId10"/>
    <p:sldId id="310" r:id="rId11"/>
    <p:sldId id="309" r:id="rId12"/>
    <p:sldId id="308" r:id="rId13"/>
    <p:sldId id="304" r:id="rId14"/>
    <p:sldId id="323" r:id="rId15"/>
    <p:sldId id="324" r:id="rId16"/>
    <p:sldId id="325" r:id="rId17"/>
    <p:sldId id="326" r:id="rId18"/>
    <p:sldId id="327" r:id="rId19"/>
    <p:sldId id="328" r:id="rId20"/>
    <p:sldId id="329" r:id="rId21"/>
    <p:sldId id="330" r:id="rId22"/>
    <p:sldId id="331" r:id="rId23"/>
    <p:sldId id="332" r:id="rId24"/>
    <p:sldId id="333" r:id="rId25"/>
    <p:sldId id="334" r:id="rId26"/>
    <p:sldId id="335" r:id="rId27"/>
    <p:sldId id="336" r:id="rId28"/>
    <p:sldId id="337" r:id="rId29"/>
    <p:sldId id="338" r:id="rId30"/>
    <p:sldId id="339" r:id="rId31"/>
    <p:sldId id="340" r:id="rId32"/>
    <p:sldId id="341" r:id="rId33"/>
    <p:sldId id="344" r:id="rId34"/>
    <p:sldId id="345" r:id="rId35"/>
    <p:sldId id="346" r:id="rId36"/>
    <p:sldId id="347" r:id="rId37"/>
    <p:sldId id="342" r:id="rId38"/>
    <p:sldId id="343" r:id="rId39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03350"/>
    <a:srgbClr val="0C4360"/>
    <a:srgbClr val="1B6872"/>
    <a:srgbClr val="63B7C6"/>
    <a:srgbClr val="002136"/>
    <a:srgbClr val="0C75AC"/>
    <a:srgbClr val="00243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3" autoAdjust="0"/>
    <p:restoredTop sz="94660"/>
  </p:normalViewPr>
  <p:slideViewPr>
    <p:cSldViewPr snapToGrid="0">
      <p:cViewPr>
        <p:scale>
          <a:sx n="120" d="100"/>
          <a:sy n="120" d="100"/>
        </p:scale>
        <p:origin x="-180" y="-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2862" y="84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0"/>
  <c:chart>
    <c:autoTitleDeleted val="1"/>
    <c:plotArea>
      <c:layout>
        <c:manualLayout>
          <c:layoutTarget val="inner"/>
          <c:xMode val="edge"/>
          <c:yMode val="edge"/>
          <c:x val="0.31141350885826785"/>
          <c:y val="1.87499988465798E-2"/>
          <c:w val="0.40842298228346469"/>
          <c:h val="0.6126344357385314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Поступление товаров на склады ГКУ "ЦРОРО РС(Я)"</c:v>
                </c:pt>
              </c:strCache>
            </c:strRef>
          </c:tx>
          <c:explosion val="24"/>
          <c:dPt>
            <c:idx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A00C-4E94-8197-F471CF4F17A4}"/>
              </c:ext>
            </c:extLst>
          </c:dPt>
          <c:dPt>
            <c:idx val="1"/>
            <c:spPr>
              <a:solidFill>
                <a:srgbClr val="00B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00C-4E94-8197-F471CF4F17A4}"/>
              </c:ext>
            </c:extLst>
          </c:dPt>
          <c:dPt>
            <c:idx val="2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00C-4E94-8197-F471CF4F17A4}"/>
              </c:ext>
            </c:extLst>
          </c:dPt>
          <c:cat>
            <c:strRef>
              <c:f>Лист1!$A$2:$A$6</c:f>
              <c:strCache>
                <c:ptCount val="4"/>
                <c:pt idx="0">
                  <c:v>по линии Минобрнауки РС (Я) </c:v>
                </c:pt>
                <c:pt idx="1">
                  <c:v>Учебная литература</c:v>
                </c:pt>
                <c:pt idx="2">
                  <c:v>По линии АУ ДПО Инстуитут новых технологий РС (Я) </c:v>
                </c:pt>
                <c:pt idx="3">
                  <c:v>Оборудование и школьная мебель МСШО Булунского улуса РС (Я)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14.17</c:v>
                </c:pt>
                <c:pt idx="1">
                  <c:v>25.32</c:v>
                </c:pt>
                <c:pt idx="2">
                  <c:v>129.72</c:v>
                </c:pt>
                <c:pt idx="3">
                  <c:v>11.4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00C-4E94-8197-F471CF4F17A4}"/>
            </c:ext>
          </c:extLst>
        </c:ser>
        <c:firstSliceAng val="0"/>
      </c:pieChart>
    </c:plotArea>
    <c:legend>
      <c:legendPos val="b"/>
      <c:legendEntry>
        <c:idx val="4"/>
        <c:delete val="1"/>
      </c:legendEntry>
      <c:layout>
        <c:manualLayout>
          <c:xMode val="edge"/>
          <c:yMode val="edge"/>
          <c:x val="3.3990157480314968E-2"/>
          <c:y val="0.63281246107206801"/>
          <c:w val="0.88983206200787401"/>
          <c:h val="0.28515629397414538"/>
        </c:manualLayout>
      </c:layout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ru-RU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0.14843750000000003"/>
          <c:y val="0.1344493027528727"/>
          <c:w val="0.62244918799212601"/>
          <c:h val="0.86555069724712752"/>
        </c:manualLayout>
      </c:layout>
      <c:pie3DChart>
        <c:ser>
          <c:idx val="0"/>
          <c:order val="0"/>
          <c:tx>
            <c:strRef>
              <c:f>Лист1!$B$1</c:f>
              <c:strCache>
                <c:ptCount val="1"/>
                <c:pt idx="0">
                  <c:v>Контракты по Министерству образования и науки Республики Саха (Якутия) 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0000">
                  <a:srgbClr val="0F6FC6">
                    <a:tint val="44500"/>
                    <a:satMod val="160000"/>
                  </a:srgbClr>
                </a:gs>
                <a:gs pos="100000">
                  <a:srgbClr val="0F6FC6">
                    <a:tint val="23500"/>
                    <a:satMod val="160000"/>
                  </a:srgbClr>
                </a:gs>
              </a:gsLst>
              <a:lin ang="5400000" scaled="0"/>
            </a:gradFill>
          </c:spPr>
          <c:explosion val="20"/>
          <c:dPt>
            <c:idx val="0"/>
            <c:spPr>
              <a:solidFill>
                <a:srgbClr val="0F6FC6"/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c:spPr>
          </c:dPt>
          <c:dPt>
            <c:idx val="1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конкурентные закупки 237,66 млн.руб.</c:v>
                </c:pt>
                <c:pt idx="1">
                  <c:v>малые закупки 14,7 млн.руб.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237.66</c:v>
                </c:pt>
                <c:pt idx="1">
                  <c:v>14.4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2713668799212596"/>
          <c:y val="0.13009085075720656"/>
          <c:w val="0.37244918799212606"/>
          <c:h val="0.2789549533123184"/>
        </c:manualLayout>
      </c:layout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dirty="0">
                <a:solidFill>
                  <a:schemeClr val="bg1"/>
                </a:solidFill>
              </a:rPr>
              <a:t>Контракты по ГКУ "ЦРОРО РС(Я)"</a:t>
            </a:r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Контракты по ГКУ "ЦРОРО РС(Я)"</c:v>
                </c:pt>
              </c:strCache>
            </c:strRef>
          </c:tx>
          <c:explosion val="25"/>
          <c:dPt>
            <c:idx val="1"/>
            <c:spPr>
              <a:solidFill>
                <a:srgbClr val="92D050"/>
              </a:solidFill>
            </c:spPr>
          </c:dPt>
          <c:cat>
            <c:strRef>
              <c:f>Лист1!$A$2:$A$3</c:f>
              <c:strCache>
                <c:ptCount val="2"/>
                <c:pt idx="0">
                  <c:v>Конкурентные закупки 14,7 млн.руб.</c:v>
                </c:pt>
                <c:pt idx="1">
                  <c:v>Малые закупки 4,03 млн.руб.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14.7</c:v>
                </c:pt>
                <c:pt idx="1">
                  <c:v>4.03</c:v>
                </c:pt>
              </c:numCache>
            </c:numRef>
          </c:val>
        </c:ser>
      </c:pie3DChart>
    </c:plotArea>
    <c:legend>
      <c:legendPos val="r"/>
      <c:legendEntry>
        <c:idx val="0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</c:legendEntry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chemeClr val="bg1"/>
                </a:solidFill>
              </a:defRPr>
            </a:pPr>
            <a:r>
              <a:rPr lang="ru-RU" sz="2000" dirty="0">
                <a:solidFill>
                  <a:schemeClr val="bg1"/>
                </a:solidFill>
              </a:rPr>
              <a:t>Приказом Министерства утверждены 46 уставов</a:t>
            </a:r>
          </a:p>
        </c:rich>
      </c:tx>
      <c:layout/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Приказом Министерства утверждены 46 уставов</c:v>
                </c:pt>
              </c:strCache>
            </c:strRef>
          </c:tx>
          <c:explosion val="26"/>
          <c:dPt>
            <c:idx val="0"/>
            <c:spPr>
              <a:solidFill>
                <a:srgbClr val="92D050"/>
              </a:solidFill>
            </c:spPr>
          </c:dPt>
          <c:cat>
            <c:strRef>
              <c:f>Лист1!$A$2:$A$3</c:f>
              <c:strCache>
                <c:ptCount val="2"/>
                <c:pt idx="0">
                  <c:v>в новой редакции  10</c:v>
                </c:pt>
                <c:pt idx="1">
                  <c:v>внесение изменений 36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</c:v>
                </c:pt>
                <c:pt idx="1">
                  <c:v>36</c:v>
                </c:pt>
              </c:numCache>
            </c:numRef>
          </c:val>
        </c:ser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5493356299212602"/>
          <c:y val="0.40885110673898212"/>
          <c:w val="0.34037893700787419"/>
          <c:h val="0.23207995619586885"/>
        </c:manualLayout>
      </c:layout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ru-RU"/>
        </a:p>
      </c:txPr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Представляли интересы учреждений в судах общей юрисдикции, Арбитражных судах, в органах государственной власти</c:v>
                </c:pt>
              </c:strCache>
            </c:strRef>
          </c:tx>
          <c:explosion val="25"/>
          <c:dPt>
            <c:idx val="1"/>
            <c:spPr>
              <a:solidFill>
                <a:srgbClr val="92D050"/>
              </a:solidFill>
            </c:spPr>
          </c:dPt>
          <c:cat>
            <c:strRef>
              <c:f>Лист1!$A$2:$A$4</c:f>
              <c:strCache>
                <c:ptCount val="3"/>
                <c:pt idx="0">
                  <c:v>по гражданским делам — 7</c:v>
                </c:pt>
                <c:pt idx="1">
                  <c:v>по уголовному делу -1</c:v>
                </c:pt>
                <c:pt idx="2">
                  <c:v>по делам об административных правонарушениях — 9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</c:v>
                </c:pt>
                <c:pt idx="1">
                  <c:v>1</c:v>
                </c:pt>
                <c:pt idx="2">
                  <c:v>9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60002731299212608"/>
          <c:y val="0.29644320272864161"/>
          <c:w val="0.39059768700787412"/>
          <c:h val="0.55733614927804187"/>
        </c:manualLayout>
      </c:layout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0.38649</cdr:x>
      <cdr:y>0.29134</cdr:y>
    </cdr:from>
    <cdr:to>
      <cdr:x>0.49899</cdr:x>
      <cdr:y>0.46009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141363" y="157869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bg1"/>
              </a:solidFill>
            </a:rPr>
            <a:t>14,4</a:t>
          </a:r>
          <a:endParaRPr lang="ru-RU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0.39527</cdr:x>
      <cdr:y>0.5625</cdr:y>
    </cdr:from>
    <cdr:to>
      <cdr:x>0.50777</cdr:x>
      <cdr:y>0.73125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212756" y="30480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onstantia"/>
            </a:defRPr>
          </a:lvl1pPr>
          <a:lvl2pPr marL="457200" indent="0">
            <a:defRPr sz="1100">
              <a:latin typeface="Constantia"/>
            </a:defRPr>
          </a:lvl2pPr>
          <a:lvl3pPr marL="914400" indent="0">
            <a:defRPr sz="1100">
              <a:latin typeface="Constantia"/>
            </a:defRPr>
          </a:lvl3pPr>
          <a:lvl4pPr marL="1371600" indent="0">
            <a:defRPr sz="1100">
              <a:latin typeface="Constantia"/>
            </a:defRPr>
          </a:lvl4pPr>
          <a:lvl5pPr marL="1828800" indent="0">
            <a:defRPr sz="1100">
              <a:latin typeface="Constantia"/>
            </a:defRPr>
          </a:lvl5pPr>
          <a:lvl6pPr marL="2286000" indent="0">
            <a:defRPr sz="1100">
              <a:latin typeface="Constantia"/>
            </a:defRPr>
          </a:lvl6pPr>
          <a:lvl7pPr marL="2743200" indent="0">
            <a:defRPr sz="1100">
              <a:latin typeface="Constantia"/>
            </a:defRPr>
          </a:lvl7pPr>
          <a:lvl8pPr marL="3200400" indent="0">
            <a:defRPr sz="1100">
              <a:latin typeface="Constantia"/>
            </a:defRPr>
          </a:lvl8pPr>
          <a:lvl9pPr marL="3657600" indent="0">
            <a:defRPr sz="1100">
              <a:latin typeface="Constantia"/>
            </a:defRPr>
          </a:lvl9pPr>
        </a:lstStyle>
        <a:p xmlns:a="http://schemas.openxmlformats.org/drawingml/2006/main">
          <a:r>
            <a:rPr lang="ru-RU" sz="2400" b="1" dirty="0" smtClean="0">
              <a:solidFill>
                <a:schemeClr val="bg1"/>
              </a:solidFill>
            </a:rPr>
            <a:t>237,66</a:t>
          </a:r>
          <a:endParaRPr lang="ru-RU" sz="1100" b="1" dirty="0">
            <a:solidFill>
              <a:schemeClr val="bg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0.17872</cdr:x>
      <cdr:y>0.30351</cdr:y>
    </cdr:from>
    <cdr:to>
      <cdr:x>0.29122</cdr:x>
      <cdr:y>0.47226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52605" y="164459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chemeClr val="bg1"/>
              </a:solidFill>
            </a:rPr>
            <a:t>4,03</a:t>
          </a:r>
          <a:endParaRPr lang="ru-RU" sz="20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0.38547</cdr:x>
      <cdr:y>0.4981</cdr:y>
    </cdr:from>
    <cdr:to>
      <cdr:x>0.49797</cdr:x>
      <cdr:y>0.66685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133125" y="269903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800" b="1" dirty="0" smtClean="0">
              <a:solidFill>
                <a:schemeClr val="bg1"/>
              </a:solidFill>
            </a:rPr>
            <a:t>14,7</a:t>
          </a:r>
          <a:endParaRPr lang="ru-RU" sz="2800" b="1" dirty="0">
            <a:solidFill>
              <a:schemeClr val="bg1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0.44551</cdr:x>
      <cdr:y>0.19895</cdr:y>
    </cdr:from>
    <cdr:to>
      <cdr:x>0.55801</cdr:x>
      <cdr:y>0.3677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621123" y="107802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800" b="1" dirty="0" smtClean="0">
              <a:solidFill>
                <a:schemeClr val="bg1"/>
              </a:solidFill>
            </a:rPr>
            <a:t>10</a:t>
          </a:r>
          <a:endParaRPr lang="ru-RU" sz="28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0.17432</cdr:x>
      <cdr:y>0.75861</cdr:y>
    </cdr:from>
    <cdr:to>
      <cdr:x>0.28682</cdr:x>
      <cdr:y>0.92736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416909" y="411068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onstantia"/>
            </a:defRPr>
          </a:lvl1pPr>
          <a:lvl2pPr marL="457200" indent="0">
            <a:defRPr sz="1100">
              <a:latin typeface="Constantia"/>
            </a:defRPr>
          </a:lvl2pPr>
          <a:lvl3pPr marL="914400" indent="0">
            <a:defRPr sz="1100">
              <a:latin typeface="Constantia"/>
            </a:defRPr>
          </a:lvl3pPr>
          <a:lvl4pPr marL="1371600" indent="0">
            <a:defRPr sz="1100">
              <a:latin typeface="Constantia"/>
            </a:defRPr>
          </a:lvl4pPr>
          <a:lvl5pPr marL="1828800" indent="0">
            <a:defRPr sz="1100">
              <a:latin typeface="Constantia"/>
            </a:defRPr>
          </a:lvl5pPr>
          <a:lvl6pPr marL="2286000" indent="0">
            <a:defRPr sz="1100">
              <a:latin typeface="Constantia"/>
            </a:defRPr>
          </a:lvl6pPr>
          <a:lvl7pPr marL="2743200" indent="0">
            <a:defRPr sz="1100">
              <a:latin typeface="Constantia"/>
            </a:defRPr>
          </a:lvl7pPr>
          <a:lvl8pPr marL="3200400" indent="0">
            <a:defRPr sz="1100">
              <a:latin typeface="Constantia"/>
            </a:defRPr>
          </a:lvl8pPr>
          <a:lvl9pPr marL="3657600" indent="0">
            <a:defRPr sz="1100">
              <a:latin typeface="Constantia"/>
            </a:defRPr>
          </a:lvl9pPr>
        </a:lstStyle>
        <a:p xmlns:a="http://schemas.openxmlformats.org/drawingml/2006/main">
          <a:r>
            <a:rPr lang="ru-RU" sz="2800" b="1" dirty="0" smtClean="0">
              <a:solidFill>
                <a:sysClr val="window" lastClr="FFFFFF"/>
              </a:solidFill>
            </a:rPr>
            <a:t>36</a:t>
          </a:r>
          <a:endParaRPr lang="ru-RU" sz="2800" b="1" dirty="0">
            <a:solidFill>
              <a:sysClr val="window" lastClr="FFFFFF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0.37534</cdr:x>
      <cdr:y>0.79932</cdr:y>
    </cdr:from>
    <cdr:to>
      <cdr:x>0.48784</cdr:x>
      <cdr:y>0.96807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050746" y="433127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3200" b="1" dirty="0" smtClean="0">
              <a:solidFill>
                <a:schemeClr val="bg1"/>
              </a:solidFill>
            </a:rPr>
            <a:t>1</a:t>
          </a:r>
          <a:endParaRPr lang="ru-RU" sz="32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0.43074</cdr:x>
      <cdr:y>0.4348</cdr:y>
    </cdr:from>
    <cdr:to>
      <cdr:x>0.54324</cdr:x>
      <cdr:y>0.60355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501081" y="235602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onstantia"/>
            </a:defRPr>
          </a:lvl1pPr>
          <a:lvl2pPr marL="457200" indent="0">
            <a:defRPr sz="1100">
              <a:latin typeface="Constantia"/>
            </a:defRPr>
          </a:lvl2pPr>
          <a:lvl3pPr marL="914400" indent="0">
            <a:defRPr sz="1100">
              <a:latin typeface="Constantia"/>
            </a:defRPr>
          </a:lvl3pPr>
          <a:lvl4pPr marL="1371600" indent="0">
            <a:defRPr sz="1100">
              <a:latin typeface="Constantia"/>
            </a:defRPr>
          </a:lvl4pPr>
          <a:lvl5pPr marL="1828800" indent="0">
            <a:defRPr sz="1100">
              <a:latin typeface="Constantia"/>
            </a:defRPr>
          </a:lvl5pPr>
          <a:lvl6pPr marL="2286000" indent="0">
            <a:defRPr sz="1100">
              <a:latin typeface="Constantia"/>
            </a:defRPr>
          </a:lvl6pPr>
          <a:lvl7pPr marL="2743200" indent="0">
            <a:defRPr sz="1100">
              <a:latin typeface="Constantia"/>
            </a:defRPr>
          </a:lvl7pPr>
          <a:lvl8pPr marL="3200400" indent="0">
            <a:defRPr sz="1100">
              <a:latin typeface="Constantia"/>
            </a:defRPr>
          </a:lvl8pPr>
          <a:lvl9pPr marL="3657600" indent="0">
            <a:defRPr sz="1100">
              <a:latin typeface="Constantia"/>
            </a:defRPr>
          </a:lvl9pPr>
        </a:lstStyle>
        <a:p xmlns:a="http://schemas.openxmlformats.org/drawingml/2006/main">
          <a:r>
            <a:rPr lang="ru-RU" sz="3200" b="1" dirty="0" smtClean="0">
              <a:solidFill>
                <a:sysClr val="window" lastClr="FFFFFF"/>
              </a:solidFill>
            </a:rPr>
            <a:t>7</a:t>
          </a:r>
          <a:endParaRPr lang="ru-RU" sz="3200" b="1" dirty="0">
            <a:solidFill>
              <a:sysClr val="window" lastClr="FFFFFF"/>
            </a:solidFill>
          </a:endParaRPr>
        </a:p>
      </cdr:txBody>
    </cdr:sp>
  </cdr:relSizeAnchor>
  <cdr:relSizeAnchor xmlns:cdr="http://schemas.openxmlformats.org/drawingml/2006/chartDrawing">
    <cdr:from>
      <cdr:x>0.15743</cdr:x>
      <cdr:y>0.53003</cdr:y>
    </cdr:from>
    <cdr:to>
      <cdr:x>0.26993</cdr:x>
      <cdr:y>0.69878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279611" y="287203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3200" b="1" dirty="0" smtClean="0">
              <a:solidFill>
                <a:schemeClr val="bg1"/>
              </a:solidFill>
            </a:rPr>
            <a:t>9</a:t>
          </a:r>
          <a:endParaRPr lang="ru-RU" sz="3200" b="1" dirty="0">
            <a:solidFill>
              <a:schemeClr val="bg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E62FF6B6-4F8A-40F7-B5F4-FC3996824D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8910A999-F365-48DF-976A-0517FE0454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5C963BE-E818-41F7-9555-4F4B742E98AE}" type="datetime1">
              <a:rPr lang="ru-RU" smtClean="0"/>
              <a:pPr rtl="0"/>
              <a:t>18.01.2024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8735C90-ADBF-4B9E-BE88-E1C8F83EB4D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xmlns="" id="{82506A01-6D0A-45EF-A584-05A3361D66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831430A-4AA4-45C8-AC23-CD6B61C41A4C}" type="slidenum">
              <a:rPr lang="ru-RU" smtClean="0"/>
              <a:pPr rt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99009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5735222-6EEA-46CD-B936-E9E9D4B85411}" type="datetime1">
              <a:rPr lang="ru-RU" noProof="0" smtClean="0"/>
              <a:pPr rtl="0"/>
              <a:t>18.01.2024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734D747-9380-41EE-9946-EC9EC0CA5D1E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8277271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734D747-9380-41EE-9946-EC9EC0CA5D1E}" type="slidenum">
              <a:rPr lang="ru-RU" smtClean="0"/>
              <a:pPr rtl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39355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734D747-9380-41EE-9946-EC9EC0CA5D1E}" type="slidenum">
              <a:rPr lang="ru-RU" smtClean="0"/>
              <a:pPr rtl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23578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734D747-9380-41EE-9946-EC9EC0CA5D1E}" type="slidenum">
              <a:rPr lang="ru-RU" smtClean="0"/>
              <a:pPr rtl="0"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096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734D747-9380-41EE-9946-EC9EC0CA5D1E}" type="slidenum">
              <a:rPr lang="ru-RU" smtClean="0"/>
              <a:pPr rtl="0"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235783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734D747-9380-41EE-9946-EC9EC0CA5D1E}" type="slidenum">
              <a:rPr lang="ru-RU" smtClean="0"/>
              <a:pPr rtl="0"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235783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734D747-9380-41EE-9946-EC9EC0CA5D1E}" type="slidenum">
              <a:rPr lang="ru-RU" smtClean="0"/>
              <a:pPr rtl="0"/>
              <a:t>14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235783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734D747-9380-41EE-9946-EC9EC0CA5D1E}" type="slidenum">
              <a:rPr lang="ru-RU" smtClean="0"/>
              <a:pPr rtl="0"/>
              <a:t>15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235783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734D747-9380-41EE-9946-EC9EC0CA5D1E}" type="slidenum">
              <a:rPr lang="ru-RU" smtClean="0"/>
              <a:pPr rtl="0"/>
              <a:t>16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235783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734D747-9380-41EE-9946-EC9EC0CA5D1E}" type="slidenum">
              <a:rPr lang="ru-RU" smtClean="0"/>
              <a:pPr rtl="0"/>
              <a:t>17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235783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734D747-9380-41EE-9946-EC9EC0CA5D1E}" type="slidenum">
              <a:rPr lang="ru-RU" smtClean="0"/>
              <a:pPr rtl="0"/>
              <a:t>18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235783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734D747-9380-41EE-9946-EC9EC0CA5D1E}" type="slidenum">
              <a:rPr lang="ru-RU" smtClean="0"/>
              <a:pPr rtl="0"/>
              <a:t>19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23578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734D747-9380-41EE-9946-EC9EC0CA5D1E}" type="slidenum">
              <a:rPr lang="ru-RU" smtClean="0"/>
              <a:pPr rtl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814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734D747-9380-41EE-9946-EC9EC0CA5D1E}" type="slidenum">
              <a:rPr lang="ru-RU" smtClean="0"/>
              <a:pPr rtl="0"/>
              <a:t>20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235783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734D747-9380-41EE-9946-EC9EC0CA5D1E}" type="slidenum">
              <a:rPr lang="ru-RU" smtClean="0"/>
              <a:pPr rtl="0"/>
              <a:t>21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235783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734D747-9380-41EE-9946-EC9EC0CA5D1E}" type="slidenum">
              <a:rPr lang="ru-RU" smtClean="0"/>
              <a:pPr rtl="0"/>
              <a:t>25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235783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734D747-9380-41EE-9946-EC9EC0CA5D1E}" type="slidenum">
              <a:rPr lang="ru-RU" smtClean="0"/>
              <a:pPr rtl="0"/>
              <a:t>29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235783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734D747-9380-41EE-9946-EC9EC0CA5D1E}" type="slidenum">
              <a:rPr lang="ru-RU" smtClean="0"/>
              <a:pPr rtl="0"/>
              <a:t>34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235783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734D747-9380-41EE-9946-EC9EC0CA5D1E}" type="slidenum">
              <a:rPr lang="ru-RU" smtClean="0"/>
              <a:pPr rtl="0"/>
              <a:t>35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23578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734D747-9380-41EE-9946-EC9EC0CA5D1E}" type="slidenum">
              <a:rPr lang="ru-RU" smtClean="0"/>
              <a:pPr rtl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23578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734D747-9380-41EE-9946-EC9EC0CA5D1E}" type="slidenum">
              <a:rPr lang="ru-RU" smtClean="0"/>
              <a:pPr rtl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23578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734D747-9380-41EE-9946-EC9EC0CA5D1E}" type="slidenum">
              <a:rPr lang="ru-RU" smtClean="0"/>
              <a:pPr rtl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23578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734D747-9380-41EE-9946-EC9EC0CA5D1E}" type="slidenum">
              <a:rPr lang="ru-RU" smtClean="0"/>
              <a:pPr rtl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23578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734D747-9380-41EE-9946-EC9EC0CA5D1E}" type="slidenum">
              <a:rPr lang="ru-RU" smtClean="0"/>
              <a:pPr rtl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23578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734D747-9380-41EE-9946-EC9EC0CA5D1E}" type="slidenum">
              <a:rPr lang="ru-RU" smtClean="0"/>
              <a:pPr rtl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23578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734D747-9380-41EE-9946-EC9EC0CA5D1E}" type="slidenum">
              <a:rPr lang="ru-RU" smtClean="0"/>
              <a:pPr rtl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23578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87CC4-70B8-4891-AC05-A5D2D92BD27D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126D9-3B96-4A60-B65F-5AE799719D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6E739168-A5E8-443A-B392-7AD4CF8977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4CA15AFD-4983-47DD-9ED0-D3B27E5A096F}"/>
              </a:ext>
            </a:extLst>
          </p:cNvPr>
          <p:cNvGrpSpPr/>
          <p:nvPr userDrawn="1"/>
        </p:nvGrpSpPr>
        <p:grpSpPr>
          <a:xfrm>
            <a:off x="-1604709" y="-3756"/>
            <a:ext cx="13796710" cy="6861756"/>
            <a:chOff x="-1604709" y="-3756"/>
            <a:chExt cx="13796710" cy="6861756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xmlns="" id="{2222D5E2-E9B4-4180-98B8-4E514C9ADB28}"/>
                </a:ext>
              </a:extLst>
            </p:cNvPr>
            <p:cNvGrpSpPr/>
            <p:nvPr/>
          </p:nvGrpSpPr>
          <p:grpSpPr>
            <a:xfrm>
              <a:off x="-16298" y="0"/>
              <a:ext cx="12208299" cy="6858000"/>
              <a:chOff x="-16298" y="0"/>
              <a:chExt cx="12208299" cy="6858000"/>
            </a:xfrm>
          </p:grpSpPr>
          <p:sp>
            <p:nvSpPr>
              <p:cNvPr id="18" name="Полилиния: фигура 14">
                <a:extLst>
                  <a:ext uri="{FF2B5EF4-FFF2-40B4-BE49-F238E27FC236}">
                    <a16:creationId xmlns:a16="http://schemas.microsoft.com/office/drawing/2014/main" xmlns="" id="{41E10E1E-5268-4F03-BA64-07E19DE26739}"/>
                  </a:ext>
                </a:extLst>
              </p:cNvPr>
              <p:cNvSpPr/>
              <p:nvPr/>
            </p:nvSpPr>
            <p:spPr>
              <a:xfrm flipH="1">
                <a:off x="-16297" y="0"/>
                <a:ext cx="12208298" cy="6858000"/>
              </a:xfrm>
              <a:custGeom>
                <a:avLst/>
                <a:gdLst>
                  <a:gd name="connsiteX0" fmla="*/ 8574289 w 12208298"/>
                  <a:gd name="connsiteY0" fmla="*/ 0 h 6858000"/>
                  <a:gd name="connsiteX1" fmla="*/ 0 w 12208298"/>
                  <a:gd name="connsiteY1" fmla="*/ 0 h 6858000"/>
                  <a:gd name="connsiteX2" fmla="*/ 0 w 12208298"/>
                  <a:gd name="connsiteY2" fmla="*/ 6858000 h 6858000"/>
                  <a:gd name="connsiteX3" fmla="*/ 532109 w 12208298"/>
                  <a:gd name="connsiteY3" fmla="*/ 6858000 h 6858000"/>
                  <a:gd name="connsiteX4" fmla="*/ 11495317 w 12208298"/>
                  <a:gd name="connsiteY4" fmla="*/ 6858000 h 6858000"/>
                  <a:gd name="connsiteX5" fmla="*/ 12208298 w 12208298"/>
                  <a:gd name="connsiteY5" fmla="*/ 6858000 h 6858000"/>
                  <a:gd name="connsiteX6" fmla="*/ 12208298 w 12208298"/>
                  <a:gd name="connsiteY6" fmla="*/ 3146781 h 6858000"/>
                  <a:gd name="connsiteX7" fmla="*/ 10353284 w 12208298"/>
                  <a:gd name="connsiteY7" fmla="*/ 1291767 h 6858000"/>
                  <a:gd name="connsiteX8" fmla="*/ 9866056 w 12208298"/>
                  <a:gd name="connsiteY8" fmla="*/ 1291767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208298" h="6858000">
                    <a:moveTo>
                      <a:pt x="8574289" y="0"/>
                    </a:moveTo>
                    <a:lnTo>
                      <a:pt x="0" y="0"/>
                    </a:lnTo>
                    <a:lnTo>
                      <a:pt x="0" y="6858000"/>
                    </a:lnTo>
                    <a:lnTo>
                      <a:pt x="532109" y="6858000"/>
                    </a:lnTo>
                    <a:lnTo>
                      <a:pt x="11495317" y="6858000"/>
                    </a:lnTo>
                    <a:lnTo>
                      <a:pt x="12208298" y="6858000"/>
                    </a:lnTo>
                    <a:lnTo>
                      <a:pt x="12208298" y="3146781"/>
                    </a:lnTo>
                    <a:lnTo>
                      <a:pt x="10353284" y="1291767"/>
                    </a:lnTo>
                    <a:lnTo>
                      <a:pt x="9866056" y="1291767"/>
                    </a:lnTo>
                    <a:close/>
                  </a:path>
                </a:pathLst>
              </a:custGeom>
              <a:solidFill>
                <a:schemeClr val="accent2"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20" name="Полилиния: фигура 15">
                <a:extLst>
                  <a:ext uri="{FF2B5EF4-FFF2-40B4-BE49-F238E27FC236}">
                    <a16:creationId xmlns:a16="http://schemas.microsoft.com/office/drawing/2014/main" xmlns="" id="{B989C45D-BDFF-418F-BE79-03FF70015770}"/>
                  </a:ext>
                </a:extLst>
              </p:cNvPr>
              <p:cNvSpPr/>
              <p:nvPr/>
            </p:nvSpPr>
            <p:spPr>
              <a:xfrm rot="5400000" flipH="1" flipV="1">
                <a:off x="2667000" y="-2667001"/>
                <a:ext cx="6858000" cy="12192002"/>
              </a:xfrm>
              <a:custGeom>
                <a:avLst/>
                <a:gdLst>
                  <a:gd name="connsiteX0" fmla="*/ 6858000 w 6858000"/>
                  <a:gd name="connsiteY0" fmla="*/ 3871658 h 12192002"/>
                  <a:gd name="connsiteX1" fmla="*/ 6858000 w 6858000"/>
                  <a:gd name="connsiteY1" fmla="*/ 12192002 h 12192002"/>
                  <a:gd name="connsiteX2" fmla="*/ 5363029 w 6858000"/>
                  <a:gd name="connsiteY2" fmla="*/ 12192002 h 12192002"/>
                  <a:gd name="connsiteX3" fmla="*/ 5363029 w 6858000"/>
                  <a:gd name="connsiteY3" fmla="*/ 12192000 h 12192002"/>
                  <a:gd name="connsiteX4" fmla="*/ 0 w 6858000"/>
                  <a:gd name="connsiteY4" fmla="*/ 12192000 h 12192002"/>
                  <a:gd name="connsiteX5" fmla="*/ 0 w 6858000"/>
                  <a:gd name="connsiteY5" fmla="*/ 0 h 12192002"/>
                  <a:gd name="connsiteX6" fmla="*/ 3539398 w 6858000"/>
                  <a:gd name="connsiteY6" fmla="*/ 0 h 12192002"/>
                  <a:gd name="connsiteX7" fmla="*/ 5566229 w 6858000"/>
                  <a:gd name="connsiteY7" fmla="*/ 2026831 h 12192002"/>
                  <a:gd name="connsiteX8" fmla="*/ 5566229 w 6858000"/>
                  <a:gd name="connsiteY8" fmla="*/ 2575538 h 12192002"/>
                  <a:gd name="connsiteX9" fmla="*/ 6858000 w 6858000"/>
                  <a:gd name="connsiteY9" fmla="*/ 3871657 h 12192002"/>
                  <a:gd name="connsiteX10" fmla="*/ 5566229 w 6858000"/>
                  <a:gd name="connsiteY10" fmla="*/ 3871657 h 12192002"/>
                  <a:gd name="connsiteX11" fmla="*/ 5566229 w 6858000"/>
                  <a:gd name="connsiteY11" fmla="*/ 3871658 h 1219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58000" h="12192002">
                    <a:moveTo>
                      <a:pt x="6858000" y="3871658"/>
                    </a:moveTo>
                    <a:lnTo>
                      <a:pt x="6858000" y="12192002"/>
                    </a:lnTo>
                    <a:lnTo>
                      <a:pt x="5363029" y="12192002"/>
                    </a:lnTo>
                    <a:lnTo>
                      <a:pt x="5363029" y="12192000"/>
                    </a:lnTo>
                    <a:lnTo>
                      <a:pt x="0" y="12192000"/>
                    </a:lnTo>
                    <a:lnTo>
                      <a:pt x="0" y="0"/>
                    </a:lnTo>
                    <a:lnTo>
                      <a:pt x="3539398" y="0"/>
                    </a:lnTo>
                    <a:lnTo>
                      <a:pt x="5566229" y="2026831"/>
                    </a:lnTo>
                    <a:lnTo>
                      <a:pt x="5566229" y="2575538"/>
                    </a:lnTo>
                    <a:lnTo>
                      <a:pt x="6858000" y="3871657"/>
                    </a:lnTo>
                    <a:lnTo>
                      <a:pt x="5566229" y="3871657"/>
                    </a:lnTo>
                    <a:lnTo>
                      <a:pt x="5566229" y="3871658"/>
                    </a:lnTo>
                    <a:close/>
                  </a:path>
                </a:pathLst>
              </a:custGeom>
              <a:pattFill prst="wdDnDiag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21" name="Прямоугольный треугольник 16">
                <a:extLst>
                  <a:ext uri="{FF2B5EF4-FFF2-40B4-BE49-F238E27FC236}">
                    <a16:creationId xmlns:a16="http://schemas.microsoft.com/office/drawing/2014/main" xmlns="" id="{8DCD5806-2A2F-4ABF-8057-245681C498E6}"/>
                  </a:ext>
                </a:extLst>
              </p:cNvPr>
              <p:cNvSpPr/>
              <p:nvPr/>
            </p:nvSpPr>
            <p:spPr>
              <a:xfrm rot="16200000" flipH="1" flipV="1">
                <a:off x="24625" y="-4746"/>
                <a:ext cx="2819399" cy="2828891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22" name="Прямоугольный треугольник 17">
                <a:extLst>
                  <a:ext uri="{FF2B5EF4-FFF2-40B4-BE49-F238E27FC236}">
                    <a16:creationId xmlns:a16="http://schemas.microsoft.com/office/drawing/2014/main" xmlns="" id="{3A93038F-E9E4-4FFD-B3DF-28DB7C2C1490}"/>
                  </a:ext>
                </a:extLst>
              </p:cNvPr>
              <p:cNvSpPr/>
              <p:nvPr/>
            </p:nvSpPr>
            <p:spPr>
              <a:xfrm rot="16200000" flipH="1" flipV="1">
                <a:off x="4418" y="-4422"/>
                <a:ext cx="2627088" cy="2635933"/>
              </a:xfrm>
              <a:prstGeom prst="rtTriangle">
                <a:avLst/>
              </a:prstGeom>
              <a:pattFill prst="dkHorz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23" name="Прямоугольный треугольник 18">
                <a:extLst>
                  <a:ext uri="{FF2B5EF4-FFF2-40B4-BE49-F238E27FC236}">
                    <a16:creationId xmlns:a16="http://schemas.microsoft.com/office/drawing/2014/main" xmlns="" id="{5DEA1E02-BBD0-4AE3-AF22-433B90272178}"/>
                  </a:ext>
                </a:extLst>
              </p:cNvPr>
              <p:cNvSpPr/>
              <p:nvPr/>
            </p:nvSpPr>
            <p:spPr>
              <a:xfrm rot="16200000" flipH="1" flipV="1">
                <a:off x="-12263" y="-4034"/>
                <a:ext cx="2397087" cy="2405158"/>
              </a:xfrm>
              <a:prstGeom prst="rtTriangle">
                <a:avLst/>
              </a:prstGeom>
              <a:solidFill>
                <a:schemeClr val="accent2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24" name="Полилиния: Фигура 19">
                <a:extLst>
                  <a:ext uri="{FF2B5EF4-FFF2-40B4-BE49-F238E27FC236}">
                    <a16:creationId xmlns:a16="http://schemas.microsoft.com/office/drawing/2014/main" xmlns="" id="{0027A677-9ACB-4264-B148-4806678FB83F}"/>
                  </a:ext>
                </a:extLst>
              </p:cNvPr>
              <p:cNvSpPr/>
              <p:nvPr/>
            </p:nvSpPr>
            <p:spPr>
              <a:xfrm rot="5400000" flipH="1" flipV="1">
                <a:off x="2667000" y="-2667001"/>
                <a:ext cx="6858000" cy="12192002"/>
              </a:xfrm>
              <a:custGeom>
                <a:avLst/>
                <a:gdLst>
                  <a:gd name="connsiteX0" fmla="*/ 6858000 w 6858000"/>
                  <a:gd name="connsiteY0" fmla="*/ 3871658 h 12192002"/>
                  <a:gd name="connsiteX1" fmla="*/ 6858000 w 6858000"/>
                  <a:gd name="connsiteY1" fmla="*/ 12192002 h 12192002"/>
                  <a:gd name="connsiteX2" fmla="*/ 5363029 w 6858000"/>
                  <a:gd name="connsiteY2" fmla="*/ 12192002 h 12192002"/>
                  <a:gd name="connsiteX3" fmla="*/ 5363029 w 6858000"/>
                  <a:gd name="connsiteY3" fmla="*/ 12192000 h 12192002"/>
                  <a:gd name="connsiteX4" fmla="*/ 0 w 6858000"/>
                  <a:gd name="connsiteY4" fmla="*/ 12192000 h 12192002"/>
                  <a:gd name="connsiteX5" fmla="*/ 0 w 6858000"/>
                  <a:gd name="connsiteY5" fmla="*/ 0 h 12192002"/>
                  <a:gd name="connsiteX6" fmla="*/ 3539398 w 6858000"/>
                  <a:gd name="connsiteY6" fmla="*/ 0 h 12192002"/>
                  <a:gd name="connsiteX7" fmla="*/ 5566229 w 6858000"/>
                  <a:gd name="connsiteY7" fmla="*/ 2026831 h 12192002"/>
                  <a:gd name="connsiteX8" fmla="*/ 5566229 w 6858000"/>
                  <a:gd name="connsiteY8" fmla="*/ 2575538 h 12192002"/>
                  <a:gd name="connsiteX9" fmla="*/ 6858000 w 6858000"/>
                  <a:gd name="connsiteY9" fmla="*/ 3871657 h 12192002"/>
                  <a:gd name="connsiteX10" fmla="*/ 5566229 w 6858000"/>
                  <a:gd name="connsiteY10" fmla="*/ 3871657 h 12192002"/>
                  <a:gd name="connsiteX11" fmla="*/ 5566229 w 6858000"/>
                  <a:gd name="connsiteY11" fmla="*/ 3871658 h 1219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58000" h="12192002">
                    <a:moveTo>
                      <a:pt x="6858000" y="3871658"/>
                    </a:moveTo>
                    <a:lnTo>
                      <a:pt x="6858000" y="12192002"/>
                    </a:lnTo>
                    <a:lnTo>
                      <a:pt x="5363029" y="12192002"/>
                    </a:lnTo>
                    <a:lnTo>
                      <a:pt x="5363029" y="12192000"/>
                    </a:lnTo>
                    <a:lnTo>
                      <a:pt x="0" y="12192000"/>
                    </a:lnTo>
                    <a:lnTo>
                      <a:pt x="0" y="0"/>
                    </a:lnTo>
                    <a:lnTo>
                      <a:pt x="3539398" y="0"/>
                    </a:lnTo>
                    <a:lnTo>
                      <a:pt x="5566229" y="2026831"/>
                    </a:lnTo>
                    <a:lnTo>
                      <a:pt x="5566229" y="2575538"/>
                    </a:lnTo>
                    <a:lnTo>
                      <a:pt x="6858000" y="3871657"/>
                    </a:lnTo>
                    <a:lnTo>
                      <a:pt x="5566229" y="3871657"/>
                    </a:lnTo>
                    <a:lnTo>
                      <a:pt x="5566229" y="3871658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sp>
          <p:nvSpPr>
            <p:cNvPr id="11" name="Полилиния: Фигура 12">
              <a:extLst>
                <a:ext uri="{FF2B5EF4-FFF2-40B4-BE49-F238E27FC236}">
                  <a16:creationId xmlns:a16="http://schemas.microsoft.com/office/drawing/2014/main" xmlns="" id="{E3AAB79D-382D-4A95-965E-526B6A681DA7}"/>
                </a:ext>
              </a:extLst>
            </p:cNvPr>
            <p:cNvSpPr/>
            <p:nvPr/>
          </p:nvSpPr>
          <p:spPr>
            <a:xfrm rot="18900000" flipH="1">
              <a:off x="-1604709" y="1397837"/>
              <a:ext cx="3211378" cy="3211378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2" name="Полилиния: Фигура 9">
              <a:extLst>
                <a:ext uri="{FF2B5EF4-FFF2-40B4-BE49-F238E27FC236}">
                  <a16:creationId xmlns:a16="http://schemas.microsoft.com/office/drawing/2014/main" xmlns="" id="{C0A22127-2B4A-4B15-B0A9-F019A30347A1}"/>
                </a:ext>
              </a:extLst>
            </p:cNvPr>
            <p:cNvSpPr/>
            <p:nvPr/>
          </p:nvSpPr>
          <p:spPr>
            <a:xfrm rot="18900000">
              <a:off x="-861777" y="-3756"/>
              <a:ext cx="2676646" cy="1356876"/>
            </a:xfrm>
            <a:custGeom>
              <a:avLst/>
              <a:gdLst>
                <a:gd name="connsiteX0" fmla="*/ 1319770 w 2676646"/>
                <a:gd name="connsiteY0" fmla="*/ 0 h 1356876"/>
                <a:gd name="connsiteX1" fmla="*/ 2676646 w 2676646"/>
                <a:gd name="connsiteY1" fmla="*/ 1356876 h 1356876"/>
                <a:gd name="connsiteX2" fmla="*/ 0 w 2676646"/>
                <a:gd name="connsiteY2" fmla="*/ 1356876 h 1356876"/>
                <a:gd name="connsiteX3" fmla="*/ 0 w 2676646"/>
                <a:gd name="connsiteY3" fmla="*/ 1319770 h 1356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6646" h="1356876">
                  <a:moveTo>
                    <a:pt x="1319770" y="0"/>
                  </a:moveTo>
                  <a:lnTo>
                    <a:pt x="2676646" y="1356876"/>
                  </a:lnTo>
                  <a:lnTo>
                    <a:pt x="0" y="1356876"/>
                  </a:lnTo>
                  <a:lnTo>
                    <a:pt x="0" y="1319770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/>
            </a:p>
          </p:txBody>
        </p:sp>
        <p:sp>
          <p:nvSpPr>
            <p:cNvPr id="13" name="Полилиния: Фигура 12">
              <a:extLst>
                <a:ext uri="{FF2B5EF4-FFF2-40B4-BE49-F238E27FC236}">
                  <a16:creationId xmlns:a16="http://schemas.microsoft.com/office/drawing/2014/main" xmlns="" id="{F04D9FDC-1B67-4254-9535-CD32E81F0C3E}"/>
                </a:ext>
              </a:extLst>
            </p:cNvPr>
            <p:cNvSpPr/>
            <p:nvPr/>
          </p:nvSpPr>
          <p:spPr>
            <a:xfrm rot="13500000">
              <a:off x="-1226102" y="1737462"/>
              <a:ext cx="2416016" cy="2416016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xmlns="" id="{0A86C4EA-4CF8-4531-845D-4FCB1E2F7422}"/>
                </a:ext>
              </a:extLst>
            </p:cNvPr>
            <p:cNvGrpSpPr/>
            <p:nvPr/>
          </p:nvGrpSpPr>
          <p:grpSpPr>
            <a:xfrm>
              <a:off x="-760406" y="4672937"/>
              <a:ext cx="1520812" cy="1520812"/>
              <a:chOff x="-1604709" y="3012880"/>
              <a:chExt cx="3211378" cy="3211378"/>
            </a:xfrm>
          </p:grpSpPr>
          <p:sp>
            <p:nvSpPr>
              <p:cNvPr id="15" name="Полилиния: Фигура 12">
                <a:extLst>
                  <a:ext uri="{FF2B5EF4-FFF2-40B4-BE49-F238E27FC236}">
                    <a16:creationId xmlns:a16="http://schemas.microsoft.com/office/drawing/2014/main" xmlns="" id="{1101B195-C112-4D20-8D19-4D22479B150D}"/>
                  </a:ext>
                </a:extLst>
              </p:cNvPr>
              <p:cNvSpPr/>
              <p:nvPr/>
            </p:nvSpPr>
            <p:spPr>
              <a:xfrm rot="18900000" flipH="1">
                <a:off x="-1604709" y="3012880"/>
                <a:ext cx="3211378" cy="3211378"/>
              </a:xfrm>
              <a:custGeom>
                <a:avLst/>
                <a:gdLst>
                  <a:gd name="connsiteX0" fmla="*/ 754341 w 754341"/>
                  <a:gd name="connsiteY0" fmla="*/ 754341 h 754341"/>
                  <a:gd name="connsiteX1" fmla="*/ 0 w 754341"/>
                  <a:gd name="connsiteY1" fmla="*/ 754341 h 754341"/>
                  <a:gd name="connsiteX2" fmla="*/ 0 w 754341"/>
                  <a:gd name="connsiteY2" fmla="*/ 0 h 754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4341" h="754341">
                    <a:moveTo>
                      <a:pt x="754341" y="754341"/>
                    </a:moveTo>
                    <a:lnTo>
                      <a:pt x="0" y="7543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6" name="Полилиния: Фигура 12">
                <a:extLst>
                  <a:ext uri="{FF2B5EF4-FFF2-40B4-BE49-F238E27FC236}">
                    <a16:creationId xmlns:a16="http://schemas.microsoft.com/office/drawing/2014/main" xmlns="" id="{CA755F1F-9955-4CBB-8F34-F7801CA44CE7}"/>
                  </a:ext>
                </a:extLst>
              </p:cNvPr>
              <p:cNvSpPr/>
              <p:nvPr/>
            </p:nvSpPr>
            <p:spPr>
              <a:xfrm rot="13500000">
                <a:off x="-1226102" y="3352505"/>
                <a:ext cx="2416016" cy="2416016"/>
              </a:xfrm>
              <a:custGeom>
                <a:avLst/>
                <a:gdLst>
                  <a:gd name="connsiteX0" fmla="*/ 754341 w 754341"/>
                  <a:gd name="connsiteY0" fmla="*/ 754341 h 754341"/>
                  <a:gd name="connsiteX1" fmla="*/ 0 w 754341"/>
                  <a:gd name="connsiteY1" fmla="*/ 754341 h 754341"/>
                  <a:gd name="connsiteX2" fmla="*/ 0 w 754341"/>
                  <a:gd name="connsiteY2" fmla="*/ 0 h 754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4341" h="754341">
                    <a:moveTo>
                      <a:pt x="754341" y="754341"/>
                    </a:moveTo>
                    <a:lnTo>
                      <a:pt x="0" y="754341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wdDnDiag">
                <a:fgClr>
                  <a:schemeClr val="accent1">
                    <a:lumMod val="60000"/>
                    <a:lumOff val="40000"/>
                  </a:schemeClr>
                </a:fgClr>
                <a:bgClr>
                  <a:schemeClr val="accent2">
                    <a:lumMod val="50000"/>
                  </a:schemeClr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87CC4-70B8-4891-AC05-A5D2D92BD27D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263D6C4-4840-40CC-AC84-17E24B3B7BDE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914401"/>
            <a:ext cx="27432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914401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87CC4-70B8-4891-AC05-A5D2D92BD27D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263D6C4-4840-40CC-AC84-17E24B3B7BDE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+ текст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xmlns="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8" name="Полилиния: Фигура 7">
            <a:extLst>
              <a:ext uri="{FF2B5EF4-FFF2-40B4-BE49-F238E27FC236}">
                <a16:creationId xmlns:a16="http://schemas.microsoft.com/office/drawing/2014/main" xmlns="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ru-RU" noProof="0" smtClean="0"/>
              <a:pPr rtl="0"/>
              <a:t>‹#›</a:t>
            </a:fld>
            <a:endParaRPr lang="ru-RU" noProof="0"/>
          </a:p>
        </p:txBody>
      </p:sp>
      <p:grpSp>
        <p:nvGrpSpPr>
          <p:cNvPr id="3" name="Группа 14">
            <a:extLst>
              <a:ext uri="{FF2B5EF4-FFF2-40B4-BE49-F238E27FC236}">
                <a16:creationId xmlns:a16="http://schemas.microsoft.com/office/drawing/2014/main" xmlns="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Полилиния: Фигура 15">
              <a:extLst>
                <a:ext uri="{FF2B5EF4-FFF2-40B4-BE49-F238E27FC236}">
                  <a16:creationId xmlns:a16="http://schemas.microsoft.com/office/drawing/2014/main" xmlns="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7" name="Полилиния: Фигура 16">
              <a:extLst>
                <a:ext uri="{FF2B5EF4-FFF2-40B4-BE49-F238E27FC236}">
                  <a16:creationId xmlns:a16="http://schemas.microsoft.com/office/drawing/2014/main" xmlns="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23" name="Текст 22">
            <a:extLst>
              <a:ext uri="{FF2B5EF4-FFF2-40B4-BE49-F238E27FC236}">
                <a16:creationId xmlns:a16="http://schemas.microsoft.com/office/drawing/2014/main" xmlns="" id="{03618670-D1E4-466C-BDB5-FC890AC314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4500" y="1625385"/>
            <a:ext cx="6718300" cy="4093243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2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274574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B2838D16-809E-4EB1-8C0C-0E63D813911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4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олилиния: Фигура 7">
            <a:extLst>
              <a:ext uri="{FF2B5EF4-FFF2-40B4-BE49-F238E27FC236}">
                <a16:creationId xmlns:a16="http://schemas.microsoft.com/office/drawing/2014/main" xmlns="" id="{01FEB333-94B4-4E53-9019-D584810903BB}"/>
              </a:ext>
            </a:extLst>
          </p:cNvPr>
          <p:cNvSpPr/>
          <p:nvPr userDrawn="1"/>
        </p:nvSpPr>
        <p:spPr>
          <a:xfrm>
            <a:off x="0" y="0"/>
            <a:ext cx="12192000" cy="6862745"/>
          </a:xfrm>
          <a:custGeom>
            <a:avLst/>
            <a:gdLst>
              <a:gd name="connsiteX0" fmla="*/ 0 w 12192000"/>
              <a:gd name="connsiteY0" fmla="*/ 0 h 6849743"/>
              <a:gd name="connsiteX1" fmla="*/ 7554712 w 12192000"/>
              <a:gd name="connsiteY1" fmla="*/ 0 h 6849743"/>
              <a:gd name="connsiteX2" fmla="*/ 10266645 w 12192000"/>
              <a:gd name="connsiteY2" fmla="*/ 2711934 h 6849743"/>
              <a:gd name="connsiteX3" fmla="*/ 11289529 w 12192000"/>
              <a:gd name="connsiteY3" fmla="*/ 2711934 h 6849743"/>
              <a:gd name="connsiteX4" fmla="*/ 12191999 w 12192000"/>
              <a:gd name="connsiteY4" fmla="*/ 3614404 h 6849743"/>
              <a:gd name="connsiteX5" fmla="*/ 12192000 w 12192000"/>
              <a:gd name="connsiteY5" fmla="*/ 6849743 h 6849743"/>
              <a:gd name="connsiteX6" fmla="*/ 0 w 12192000"/>
              <a:gd name="connsiteY6" fmla="*/ 6849743 h 6849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49743">
                <a:moveTo>
                  <a:pt x="0" y="0"/>
                </a:moveTo>
                <a:lnTo>
                  <a:pt x="7554712" y="0"/>
                </a:lnTo>
                <a:lnTo>
                  <a:pt x="10266645" y="2711934"/>
                </a:lnTo>
                <a:lnTo>
                  <a:pt x="11289529" y="2711934"/>
                </a:lnTo>
                <a:lnTo>
                  <a:pt x="12191999" y="3614404"/>
                </a:lnTo>
                <a:lnTo>
                  <a:pt x="12192000" y="6849743"/>
                </a:lnTo>
                <a:lnTo>
                  <a:pt x="0" y="6849743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Полилиния: Фигура 8">
            <a:extLst>
              <a:ext uri="{FF2B5EF4-FFF2-40B4-BE49-F238E27FC236}">
                <a16:creationId xmlns:a16="http://schemas.microsoft.com/office/drawing/2014/main" xmlns="" id="{A59B9489-0CD9-4DB7-AC82-6E7867F91403}"/>
              </a:ext>
            </a:extLst>
          </p:cNvPr>
          <p:cNvSpPr/>
          <p:nvPr userDrawn="1"/>
        </p:nvSpPr>
        <p:spPr>
          <a:xfrm rot="16200000" flipV="1">
            <a:off x="2626805" y="-2626805"/>
            <a:ext cx="6862743" cy="12116353"/>
          </a:xfrm>
          <a:custGeom>
            <a:avLst/>
            <a:gdLst>
              <a:gd name="connsiteX0" fmla="*/ 6853871 w 6853871"/>
              <a:gd name="connsiteY0" fmla="*/ 12116353 h 12116353"/>
              <a:gd name="connsiteX1" fmla="*/ 6853871 w 6853871"/>
              <a:gd name="connsiteY1" fmla="*/ 8014954 h 12116353"/>
              <a:gd name="connsiteX2" fmla="*/ 4141930 w 6853871"/>
              <a:gd name="connsiteY2" fmla="*/ 8014954 h 12116353"/>
              <a:gd name="connsiteX3" fmla="*/ 4141930 w 6853871"/>
              <a:gd name="connsiteY3" fmla="*/ 8014952 h 12116353"/>
              <a:gd name="connsiteX4" fmla="*/ 6853871 w 6853871"/>
              <a:gd name="connsiteY4" fmla="*/ 8014952 h 12116353"/>
              <a:gd name="connsiteX5" fmla="*/ 4141930 w 6853871"/>
              <a:gd name="connsiteY5" fmla="*/ 5293882 h 12116353"/>
              <a:gd name="connsiteX6" fmla="*/ 4141930 w 6853871"/>
              <a:gd name="connsiteY6" fmla="*/ 4141928 h 12116353"/>
              <a:gd name="connsiteX7" fmla="*/ 0 w 6853871"/>
              <a:gd name="connsiteY7" fmla="*/ 0 h 12116353"/>
              <a:gd name="connsiteX8" fmla="*/ 0 w 6853871"/>
              <a:gd name="connsiteY8" fmla="*/ 12116353 h 1211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3871" h="12116353">
                <a:moveTo>
                  <a:pt x="6853871" y="12116353"/>
                </a:moveTo>
                <a:lnTo>
                  <a:pt x="6853871" y="8014954"/>
                </a:lnTo>
                <a:lnTo>
                  <a:pt x="4141930" y="8014954"/>
                </a:lnTo>
                <a:lnTo>
                  <a:pt x="4141930" y="8014952"/>
                </a:lnTo>
                <a:lnTo>
                  <a:pt x="6853871" y="8014952"/>
                </a:lnTo>
                <a:lnTo>
                  <a:pt x="4141930" y="5293882"/>
                </a:lnTo>
                <a:lnTo>
                  <a:pt x="4141930" y="4141928"/>
                </a:lnTo>
                <a:lnTo>
                  <a:pt x="0" y="0"/>
                </a:lnTo>
                <a:lnTo>
                  <a:pt x="0" y="12116353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рямоугольный треугольник 9">
            <a:extLst>
              <a:ext uri="{FF2B5EF4-FFF2-40B4-BE49-F238E27FC236}">
                <a16:creationId xmlns:a16="http://schemas.microsoft.com/office/drawing/2014/main" xmlns="" id="{A55D1C76-C591-4FA5-9780-87AB6B37C0FA}"/>
              </a:ext>
            </a:extLst>
          </p:cNvPr>
          <p:cNvSpPr/>
          <p:nvPr userDrawn="1"/>
        </p:nvSpPr>
        <p:spPr>
          <a:xfrm rot="5400000" flipV="1">
            <a:off x="5851010" y="-10649"/>
            <a:ext cx="6326154" cy="6347453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Полилиния: Фигура 10">
            <a:extLst>
              <a:ext uri="{FF2B5EF4-FFF2-40B4-BE49-F238E27FC236}">
                <a16:creationId xmlns:a16="http://schemas.microsoft.com/office/drawing/2014/main" xmlns="" id="{A7DC1D12-670F-4235-8791-FA8C2B330871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олилиния: Фигура 11">
            <a:extLst>
              <a:ext uri="{FF2B5EF4-FFF2-40B4-BE49-F238E27FC236}">
                <a16:creationId xmlns:a16="http://schemas.microsoft.com/office/drawing/2014/main" xmlns="" id="{859569CF-FDAC-47C4-A0F5-296F7117C398}"/>
              </a:ext>
            </a:extLst>
          </p:cNvPr>
          <p:cNvSpPr/>
          <p:nvPr userDrawn="1"/>
        </p:nvSpPr>
        <p:spPr>
          <a:xfrm rot="2700000">
            <a:off x="9668984" y="1404392"/>
            <a:ext cx="4406148" cy="5299239"/>
          </a:xfrm>
          <a:custGeom>
            <a:avLst/>
            <a:gdLst>
              <a:gd name="connsiteX0" fmla="*/ 0 w 4406148"/>
              <a:gd name="connsiteY0" fmla="*/ 0 h 5299239"/>
              <a:gd name="connsiteX1" fmla="*/ 4406148 w 4406148"/>
              <a:gd name="connsiteY1" fmla="*/ 4406147 h 5299239"/>
              <a:gd name="connsiteX2" fmla="*/ 3513056 w 4406148"/>
              <a:gd name="connsiteY2" fmla="*/ 5299239 h 5299239"/>
              <a:gd name="connsiteX3" fmla="*/ 1 w 4406148"/>
              <a:gd name="connsiteY3" fmla="*/ 5299239 h 5299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6148" h="5299239">
                <a:moveTo>
                  <a:pt x="0" y="0"/>
                </a:moveTo>
                <a:lnTo>
                  <a:pt x="4406148" y="4406147"/>
                </a:lnTo>
                <a:lnTo>
                  <a:pt x="3513056" y="5299239"/>
                </a:lnTo>
                <a:lnTo>
                  <a:pt x="1" y="529923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3" name="Полилиния: Фигура 12">
            <a:extLst>
              <a:ext uri="{FF2B5EF4-FFF2-40B4-BE49-F238E27FC236}">
                <a16:creationId xmlns:a16="http://schemas.microsoft.com/office/drawing/2014/main" xmlns="" id="{D68D0C72-2B2C-4C85-A091-157853C71784}"/>
              </a:ext>
            </a:extLst>
          </p:cNvPr>
          <p:cNvSpPr/>
          <p:nvPr userDrawn="1"/>
        </p:nvSpPr>
        <p:spPr>
          <a:xfrm rot="8100000" flipH="1">
            <a:off x="9583575" y="1088097"/>
            <a:ext cx="5072180" cy="4843502"/>
          </a:xfrm>
          <a:custGeom>
            <a:avLst/>
            <a:gdLst>
              <a:gd name="connsiteX0" fmla="*/ 5072180 w 5072180"/>
              <a:gd name="connsiteY0" fmla="*/ 4843501 h 4843502"/>
              <a:gd name="connsiteX1" fmla="*/ 228679 w 5072180"/>
              <a:gd name="connsiteY1" fmla="*/ 0 h 4843502"/>
              <a:gd name="connsiteX2" fmla="*/ 1 w 5072180"/>
              <a:gd name="connsiteY2" fmla="*/ 228678 h 4843502"/>
              <a:gd name="connsiteX3" fmla="*/ 0 w 5072180"/>
              <a:gd name="connsiteY3" fmla="*/ 4843502 h 484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2180" h="4843502">
                <a:moveTo>
                  <a:pt x="5072180" y="4843501"/>
                </a:moveTo>
                <a:lnTo>
                  <a:pt x="228679" y="0"/>
                </a:lnTo>
                <a:lnTo>
                  <a:pt x="1" y="228678"/>
                </a:lnTo>
                <a:lnTo>
                  <a:pt x="0" y="4843502"/>
                </a:lnTo>
                <a:close/>
              </a:path>
            </a:pathLst>
          </a:custGeom>
          <a:pattFill prst="wdDn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4" name="Полилиния: Фигура 13">
            <a:extLst>
              <a:ext uri="{FF2B5EF4-FFF2-40B4-BE49-F238E27FC236}">
                <a16:creationId xmlns:a16="http://schemas.microsoft.com/office/drawing/2014/main" xmlns="" id="{8E25334A-5FE3-4DDA-8D32-4796CCFCAA74}"/>
              </a:ext>
            </a:extLst>
          </p:cNvPr>
          <p:cNvSpPr/>
          <p:nvPr userDrawn="1"/>
        </p:nvSpPr>
        <p:spPr>
          <a:xfrm rot="2700000">
            <a:off x="11438585" y="5665752"/>
            <a:ext cx="877778" cy="1755556"/>
          </a:xfrm>
          <a:custGeom>
            <a:avLst/>
            <a:gdLst>
              <a:gd name="connsiteX0" fmla="*/ 0 w 877778"/>
              <a:gd name="connsiteY0" fmla="*/ 0 h 1755556"/>
              <a:gd name="connsiteX1" fmla="*/ 877778 w 877778"/>
              <a:gd name="connsiteY1" fmla="*/ 877778 h 1755556"/>
              <a:gd name="connsiteX2" fmla="*/ 0 w 877778"/>
              <a:gd name="connsiteY2" fmla="*/ 1755556 h 175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7778" h="1755556">
                <a:moveTo>
                  <a:pt x="0" y="0"/>
                </a:moveTo>
                <a:lnTo>
                  <a:pt x="877778" y="877778"/>
                </a:lnTo>
                <a:lnTo>
                  <a:pt x="0" y="175555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5" name="Полилиния: Фигура 14">
            <a:extLst>
              <a:ext uri="{FF2B5EF4-FFF2-40B4-BE49-F238E27FC236}">
                <a16:creationId xmlns:a16="http://schemas.microsoft.com/office/drawing/2014/main" xmlns="" id="{18818DF1-D7FD-4C0F-875D-7A07E8F75C06}"/>
              </a:ext>
            </a:extLst>
          </p:cNvPr>
          <p:cNvSpPr/>
          <p:nvPr userDrawn="1"/>
        </p:nvSpPr>
        <p:spPr>
          <a:xfrm rot="8100000" flipH="1">
            <a:off x="10582265" y="5841410"/>
            <a:ext cx="2372348" cy="1186174"/>
          </a:xfrm>
          <a:custGeom>
            <a:avLst/>
            <a:gdLst>
              <a:gd name="connsiteX0" fmla="*/ 2372348 w 2372348"/>
              <a:gd name="connsiteY0" fmla="*/ 1186174 h 1186174"/>
              <a:gd name="connsiteX1" fmla="*/ 1186174 w 2372348"/>
              <a:gd name="connsiteY1" fmla="*/ 0 h 1186174"/>
              <a:gd name="connsiteX2" fmla="*/ 0 w 2372348"/>
              <a:gd name="connsiteY2" fmla="*/ 1186174 h 118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2348" h="1186174">
                <a:moveTo>
                  <a:pt x="2372348" y="1186174"/>
                </a:moveTo>
                <a:lnTo>
                  <a:pt x="1186174" y="0"/>
                </a:lnTo>
                <a:lnTo>
                  <a:pt x="0" y="1186174"/>
                </a:lnTo>
                <a:close/>
              </a:path>
            </a:pathLst>
          </a:custGeom>
          <a:pattFill prst="wdUp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xmlns="" id="{8F9BB384-9E14-4CEA-82C1-21837229D3EF}"/>
              </a:ext>
            </a:extLst>
          </p:cNvPr>
          <p:cNvGrpSpPr/>
          <p:nvPr userDrawn="1"/>
        </p:nvGrpSpPr>
        <p:grpSpPr>
          <a:xfrm rot="16200000">
            <a:off x="431651" y="-917359"/>
            <a:ext cx="1532001" cy="1826463"/>
            <a:chOff x="10800164" y="7142066"/>
            <a:chExt cx="2775293" cy="3308724"/>
          </a:xfrm>
        </p:grpSpPr>
        <p:sp>
          <p:nvSpPr>
            <p:cNvPr id="17" name="Полилиния: Фигура 16">
              <a:extLst>
                <a:ext uri="{FF2B5EF4-FFF2-40B4-BE49-F238E27FC236}">
                  <a16:creationId xmlns:a16="http://schemas.microsoft.com/office/drawing/2014/main" xmlns="" id="{0862A81A-959D-4EAB-90ED-DB20759BB397}"/>
                </a:ext>
              </a:extLst>
            </p:cNvPr>
            <p:cNvSpPr/>
            <p:nvPr/>
          </p:nvSpPr>
          <p:spPr>
            <a:xfrm rot="2700000">
              <a:off x="10800164" y="7675497"/>
              <a:ext cx="2775293" cy="2775293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8" name="Полилиния: Фигура 17">
              <a:extLst>
                <a:ext uri="{FF2B5EF4-FFF2-40B4-BE49-F238E27FC236}">
                  <a16:creationId xmlns:a16="http://schemas.microsoft.com/office/drawing/2014/main" xmlns="" id="{AAB9E28C-9422-42BD-AECE-29B44B5D63E2}"/>
                </a:ext>
              </a:extLst>
            </p:cNvPr>
            <p:cNvSpPr/>
            <p:nvPr/>
          </p:nvSpPr>
          <p:spPr>
            <a:xfrm rot="8100000" flipH="1">
              <a:off x="10811837" y="7142066"/>
              <a:ext cx="2751954" cy="2751955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2772239B-C46D-4458-BB4B-DDB12FAB0172}"/>
              </a:ext>
            </a:extLst>
          </p:cNvPr>
          <p:cNvGrpSpPr/>
          <p:nvPr userDrawn="1"/>
        </p:nvGrpSpPr>
        <p:grpSpPr>
          <a:xfrm rot="16200000">
            <a:off x="1992859" y="-497210"/>
            <a:ext cx="818398" cy="986162"/>
            <a:chOff x="10945855" y="7317026"/>
            <a:chExt cx="2483924" cy="2993104"/>
          </a:xfrm>
        </p:grpSpPr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xmlns="" id="{3C8A2A1A-1FB9-4CA1-B74E-B293187E51AA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21" name="Полилиния: Фигура 20">
              <a:extLst>
                <a:ext uri="{FF2B5EF4-FFF2-40B4-BE49-F238E27FC236}">
                  <a16:creationId xmlns:a16="http://schemas.microsoft.com/office/drawing/2014/main" xmlns="" id="{DF2B18BA-6B43-40FA-A23B-D894D6AB468B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E194264-A3F5-42E2-9A63-DCCED0457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54880"/>
            <a:ext cx="6803136" cy="36576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600" spc="30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 rtl="0"/>
            <a:r>
              <a:rPr lang="ru-RU" noProof="0"/>
              <a:t>Образец текста</a:t>
            </a:r>
          </a:p>
        </p:txBody>
      </p:sp>
      <p:sp>
        <p:nvSpPr>
          <p:cNvPr id="22" name="Номер слайда 4">
            <a:extLst>
              <a:ext uri="{FF2B5EF4-FFF2-40B4-BE49-F238E27FC236}">
                <a16:creationId xmlns:a16="http://schemas.microsoft.com/office/drawing/2014/main" xmlns="" id="{0F332671-6296-47C8-BF26-B2D962F5D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xmlns="" id="{7772A652-7229-2B42-B87B-298C31D6F0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104" y="3886200"/>
            <a:ext cx="7781544" cy="85905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Заголовок раздела 01</a:t>
            </a:r>
          </a:p>
        </p:txBody>
      </p:sp>
    </p:spTree>
    <p:extLst>
      <p:ext uri="{BB962C8B-B14F-4D97-AF65-F5344CB8AC3E}">
        <p14:creationId xmlns:p14="http://schemas.microsoft.com/office/powerpoint/2010/main" xmlns="" val="1675197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xmlns="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8" name="Полилиния: Фигура 17">
            <a:extLst>
              <a:ext uri="{FF2B5EF4-FFF2-40B4-BE49-F238E27FC236}">
                <a16:creationId xmlns:a16="http://schemas.microsoft.com/office/drawing/2014/main" xmlns="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Полилиния: фигура 11">
            <a:extLst>
              <a:ext uri="{FF2B5EF4-FFF2-40B4-BE49-F238E27FC236}">
                <a16:creationId xmlns:a16="http://schemas.microsoft.com/office/drawing/2014/main" xmlns="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олилиния: Фигура 7">
            <a:extLst>
              <a:ext uri="{FF2B5EF4-FFF2-40B4-BE49-F238E27FC236}">
                <a16:creationId xmlns:a16="http://schemas.microsoft.com/office/drawing/2014/main" xmlns="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Полилиния: Фигура 15">
              <a:extLst>
                <a:ext uri="{FF2B5EF4-FFF2-40B4-BE49-F238E27FC236}">
                  <a16:creationId xmlns:a16="http://schemas.microsoft.com/office/drawing/2014/main" xmlns="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7" name="Полилиния: Фигура 16">
              <a:extLst>
                <a:ext uri="{FF2B5EF4-FFF2-40B4-BE49-F238E27FC236}">
                  <a16:creationId xmlns:a16="http://schemas.microsoft.com/office/drawing/2014/main" xmlns="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Прямоугольник: Усеченный угол 18">
              <a:extLst>
                <a:ext uri="{FF2B5EF4-FFF2-40B4-BE49-F238E27FC236}">
                  <a16:creationId xmlns:a16="http://schemas.microsoft.com/office/drawing/2014/main" xmlns="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ru-RU" noProof="0"/>
            </a:p>
          </p:txBody>
        </p:sp>
        <p:sp>
          <p:nvSpPr>
            <p:cNvPr id="3" name="Прямоугольник: Усеченный угол 2">
              <a:extLst>
                <a:ext uri="{FF2B5EF4-FFF2-40B4-BE49-F238E27FC236}">
                  <a16:creationId xmlns:a16="http://schemas.microsoft.com/office/drawing/2014/main" xmlns="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24" name="Полилиния: Фигура 23">
            <a:extLst>
              <a:ext uri="{FF2B5EF4-FFF2-40B4-BE49-F238E27FC236}">
                <a16:creationId xmlns:a16="http://schemas.microsoft.com/office/drawing/2014/main" xmlns="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40737049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xmlns="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8" name="Полилиния: Фигура 17">
            <a:extLst>
              <a:ext uri="{FF2B5EF4-FFF2-40B4-BE49-F238E27FC236}">
                <a16:creationId xmlns:a16="http://schemas.microsoft.com/office/drawing/2014/main" xmlns="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Полилиния: фигура 11">
            <a:extLst>
              <a:ext uri="{FF2B5EF4-FFF2-40B4-BE49-F238E27FC236}">
                <a16:creationId xmlns:a16="http://schemas.microsoft.com/office/drawing/2014/main" xmlns="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олилиния: Фигура 7">
            <a:extLst>
              <a:ext uri="{FF2B5EF4-FFF2-40B4-BE49-F238E27FC236}">
                <a16:creationId xmlns:a16="http://schemas.microsoft.com/office/drawing/2014/main" xmlns="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Полилиния: Фигура 15">
              <a:extLst>
                <a:ext uri="{FF2B5EF4-FFF2-40B4-BE49-F238E27FC236}">
                  <a16:creationId xmlns:a16="http://schemas.microsoft.com/office/drawing/2014/main" xmlns="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7" name="Полилиния: Фигура 16">
              <a:extLst>
                <a:ext uri="{FF2B5EF4-FFF2-40B4-BE49-F238E27FC236}">
                  <a16:creationId xmlns:a16="http://schemas.microsoft.com/office/drawing/2014/main" xmlns="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Прямоугольник: Усеченный угол 18">
              <a:extLst>
                <a:ext uri="{FF2B5EF4-FFF2-40B4-BE49-F238E27FC236}">
                  <a16:creationId xmlns:a16="http://schemas.microsoft.com/office/drawing/2014/main" xmlns="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ru-RU" noProof="0"/>
            </a:p>
          </p:txBody>
        </p:sp>
        <p:sp>
          <p:nvSpPr>
            <p:cNvPr id="3" name="Прямоугольник: Усеченный угол 2">
              <a:extLst>
                <a:ext uri="{FF2B5EF4-FFF2-40B4-BE49-F238E27FC236}">
                  <a16:creationId xmlns:a16="http://schemas.microsoft.com/office/drawing/2014/main" xmlns="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24" name="Полилиния: Фигура 23">
            <a:extLst>
              <a:ext uri="{FF2B5EF4-FFF2-40B4-BE49-F238E27FC236}">
                <a16:creationId xmlns:a16="http://schemas.microsoft.com/office/drawing/2014/main" xmlns="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xmlns="" id="{0103A49C-32FF-49E6-86F3-FC2E19517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65" y="1825625"/>
            <a:ext cx="11215235" cy="435133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2636708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xmlns="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8" name="Полилиния: Фигура 17">
            <a:extLst>
              <a:ext uri="{FF2B5EF4-FFF2-40B4-BE49-F238E27FC236}">
                <a16:creationId xmlns:a16="http://schemas.microsoft.com/office/drawing/2014/main" xmlns="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Полилиния: фигура 11">
            <a:extLst>
              <a:ext uri="{FF2B5EF4-FFF2-40B4-BE49-F238E27FC236}">
                <a16:creationId xmlns:a16="http://schemas.microsoft.com/office/drawing/2014/main" xmlns="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олилиния: Фигура 7">
            <a:extLst>
              <a:ext uri="{FF2B5EF4-FFF2-40B4-BE49-F238E27FC236}">
                <a16:creationId xmlns:a16="http://schemas.microsoft.com/office/drawing/2014/main" xmlns="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Полилиния: Фигура 15">
              <a:extLst>
                <a:ext uri="{FF2B5EF4-FFF2-40B4-BE49-F238E27FC236}">
                  <a16:creationId xmlns:a16="http://schemas.microsoft.com/office/drawing/2014/main" xmlns="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7" name="Полилиния: Фигура 16">
              <a:extLst>
                <a:ext uri="{FF2B5EF4-FFF2-40B4-BE49-F238E27FC236}">
                  <a16:creationId xmlns:a16="http://schemas.microsoft.com/office/drawing/2014/main" xmlns="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Прямоугольник: Усеченный угол 18">
              <a:extLst>
                <a:ext uri="{FF2B5EF4-FFF2-40B4-BE49-F238E27FC236}">
                  <a16:creationId xmlns:a16="http://schemas.microsoft.com/office/drawing/2014/main" xmlns="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ru-RU" noProof="0"/>
            </a:p>
          </p:txBody>
        </p:sp>
        <p:sp>
          <p:nvSpPr>
            <p:cNvPr id="3" name="Прямоугольник: Усеченный угол 2">
              <a:extLst>
                <a:ext uri="{FF2B5EF4-FFF2-40B4-BE49-F238E27FC236}">
                  <a16:creationId xmlns:a16="http://schemas.microsoft.com/office/drawing/2014/main" xmlns="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24" name="Полилиния: Фигура 23">
            <a:extLst>
              <a:ext uri="{FF2B5EF4-FFF2-40B4-BE49-F238E27FC236}">
                <a16:creationId xmlns:a16="http://schemas.microsoft.com/office/drawing/2014/main" xmlns="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xmlns="" id="{7FA80A70-18DE-4DB9-9982-BA75BE54C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500" y="1681163"/>
            <a:ext cx="5157787" cy="823912"/>
          </a:xfrm>
        </p:spPr>
        <p:txBody>
          <a:bodyPr rtlCol="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6" name="Текст 4">
            <a:extLst>
              <a:ext uri="{FF2B5EF4-FFF2-40B4-BE49-F238E27FC236}">
                <a16:creationId xmlns:a16="http://schemas.microsoft.com/office/drawing/2014/main" xmlns="" id="{2801C0EF-C078-44B0-AD01-4850E9A65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00812" y="1681163"/>
            <a:ext cx="5157788" cy="823912"/>
          </a:xfrm>
        </p:spPr>
        <p:txBody>
          <a:bodyPr rtlCol="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7" name="Объект 3">
            <a:extLst>
              <a:ext uri="{FF2B5EF4-FFF2-40B4-BE49-F238E27FC236}">
                <a16:creationId xmlns:a16="http://schemas.microsoft.com/office/drawing/2014/main" xmlns="" id="{7C9DED91-45F6-4308-A085-1EFACA6468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4500" y="2505075"/>
            <a:ext cx="5157787" cy="3684588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8" name="Объект 5">
            <a:extLst>
              <a:ext uri="{FF2B5EF4-FFF2-40B4-BE49-F238E27FC236}">
                <a16:creationId xmlns:a16="http://schemas.microsoft.com/office/drawing/2014/main" xmlns="" id="{0574B5E7-B666-439B-9278-67BE1EA6EB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75412" y="2505075"/>
            <a:ext cx="5183188" cy="3684588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3219167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типа содержимого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xmlns="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8" name="Полилиния: Фигура 17">
            <a:extLst>
              <a:ext uri="{FF2B5EF4-FFF2-40B4-BE49-F238E27FC236}">
                <a16:creationId xmlns:a16="http://schemas.microsoft.com/office/drawing/2014/main" xmlns="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Полилиния: фигура 11">
            <a:extLst>
              <a:ext uri="{FF2B5EF4-FFF2-40B4-BE49-F238E27FC236}">
                <a16:creationId xmlns:a16="http://schemas.microsoft.com/office/drawing/2014/main" xmlns="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олилиния: Фигура 7">
            <a:extLst>
              <a:ext uri="{FF2B5EF4-FFF2-40B4-BE49-F238E27FC236}">
                <a16:creationId xmlns:a16="http://schemas.microsoft.com/office/drawing/2014/main" xmlns="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Полилиния: Фигура 15">
              <a:extLst>
                <a:ext uri="{FF2B5EF4-FFF2-40B4-BE49-F238E27FC236}">
                  <a16:creationId xmlns:a16="http://schemas.microsoft.com/office/drawing/2014/main" xmlns="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7" name="Полилиния: Фигура 16">
              <a:extLst>
                <a:ext uri="{FF2B5EF4-FFF2-40B4-BE49-F238E27FC236}">
                  <a16:creationId xmlns:a16="http://schemas.microsoft.com/office/drawing/2014/main" xmlns="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Прямоугольник: Усеченный угол 18">
              <a:extLst>
                <a:ext uri="{FF2B5EF4-FFF2-40B4-BE49-F238E27FC236}">
                  <a16:creationId xmlns:a16="http://schemas.microsoft.com/office/drawing/2014/main" xmlns="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ru-RU" noProof="0"/>
            </a:p>
          </p:txBody>
        </p:sp>
        <p:sp>
          <p:nvSpPr>
            <p:cNvPr id="3" name="Прямоугольник: Усеченный угол 2">
              <a:extLst>
                <a:ext uri="{FF2B5EF4-FFF2-40B4-BE49-F238E27FC236}">
                  <a16:creationId xmlns:a16="http://schemas.microsoft.com/office/drawing/2014/main" xmlns="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24" name="Полилиния: Фигура 23">
            <a:extLst>
              <a:ext uri="{FF2B5EF4-FFF2-40B4-BE49-F238E27FC236}">
                <a16:creationId xmlns:a16="http://schemas.microsoft.com/office/drawing/2014/main" xmlns="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xmlns="" id="{FE796BFF-6E5F-4DE7-B193-F501FC094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3365" y="1517715"/>
            <a:ext cx="5184437" cy="4659248"/>
          </a:xfrm>
        </p:spPr>
        <p:txBody>
          <a:bodyPr rtlCol="0"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1" name="Объект 3">
            <a:extLst>
              <a:ext uri="{FF2B5EF4-FFF2-40B4-BE49-F238E27FC236}">
                <a16:creationId xmlns:a16="http://schemas.microsoft.com/office/drawing/2014/main" xmlns="" id="{78622754-CA4D-4C27-A37F-B26E7B4C9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4163" y="1517715"/>
            <a:ext cx="5184437" cy="4659248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999597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xmlns="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8" name="Полилиния: Фигура 17">
            <a:extLst>
              <a:ext uri="{FF2B5EF4-FFF2-40B4-BE49-F238E27FC236}">
                <a16:creationId xmlns:a16="http://schemas.microsoft.com/office/drawing/2014/main" xmlns="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Полилиния: фигура 11">
            <a:extLst>
              <a:ext uri="{FF2B5EF4-FFF2-40B4-BE49-F238E27FC236}">
                <a16:creationId xmlns:a16="http://schemas.microsoft.com/office/drawing/2014/main" xmlns="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олилиния: Фигура 7">
            <a:extLst>
              <a:ext uri="{FF2B5EF4-FFF2-40B4-BE49-F238E27FC236}">
                <a16:creationId xmlns:a16="http://schemas.microsoft.com/office/drawing/2014/main" xmlns="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Полилиния: Фигура 15">
              <a:extLst>
                <a:ext uri="{FF2B5EF4-FFF2-40B4-BE49-F238E27FC236}">
                  <a16:creationId xmlns:a16="http://schemas.microsoft.com/office/drawing/2014/main" xmlns="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7" name="Полилиния: Фигура 16">
              <a:extLst>
                <a:ext uri="{FF2B5EF4-FFF2-40B4-BE49-F238E27FC236}">
                  <a16:creationId xmlns:a16="http://schemas.microsoft.com/office/drawing/2014/main" xmlns="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Прямоугольник: Усеченный угол 18">
              <a:extLst>
                <a:ext uri="{FF2B5EF4-FFF2-40B4-BE49-F238E27FC236}">
                  <a16:creationId xmlns:a16="http://schemas.microsoft.com/office/drawing/2014/main" xmlns="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3" name="Прямоугольник: Усеченный угол 2">
              <a:extLst>
                <a:ext uri="{FF2B5EF4-FFF2-40B4-BE49-F238E27FC236}">
                  <a16:creationId xmlns:a16="http://schemas.microsoft.com/office/drawing/2014/main" xmlns="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35" name="Полилиния: Фигура 34">
            <a:extLst>
              <a:ext uri="{FF2B5EF4-FFF2-40B4-BE49-F238E27FC236}">
                <a16:creationId xmlns:a16="http://schemas.microsoft.com/office/drawing/2014/main" xmlns="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20" name="Рисунок 2">
            <a:extLst>
              <a:ext uri="{FF2B5EF4-FFF2-40B4-BE49-F238E27FC236}">
                <a16:creationId xmlns:a16="http://schemas.microsoft.com/office/drawing/2014/main" xmlns="" id="{30B3A574-7940-4E35-857E-5CA35A591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110087" y="1444649"/>
            <a:ext cx="7548513" cy="4579079"/>
          </a:xfrm>
        </p:spPr>
        <p:txBody>
          <a:bodyPr rtlCol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xmlns="" id="{912B51EA-3E6F-4BF6-BE48-62128AF32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3366" y="1444649"/>
            <a:ext cx="3365063" cy="4579079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5406501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xmlns="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8" name="Полилиния: Фигура 17">
            <a:extLst>
              <a:ext uri="{FF2B5EF4-FFF2-40B4-BE49-F238E27FC236}">
                <a16:creationId xmlns:a16="http://schemas.microsoft.com/office/drawing/2014/main" xmlns="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Полилиния: фигура 11">
            <a:extLst>
              <a:ext uri="{FF2B5EF4-FFF2-40B4-BE49-F238E27FC236}">
                <a16:creationId xmlns:a16="http://schemas.microsoft.com/office/drawing/2014/main" xmlns="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олилиния: Фигура 7">
            <a:extLst>
              <a:ext uri="{FF2B5EF4-FFF2-40B4-BE49-F238E27FC236}">
                <a16:creationId xmlns:a16="http://schemas.microsoft.com/office/drawing/2014/main" xmlns="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Полилиния: Фигура 15">
              <a:extLst>
                <a:ext uri="{FF2B5EF4-FFF2-40B4-BE49-F238E27FC236}">
                  <a16:creationId xmlns:a16="http://schemas.microsoft.com/office/drawing/2014/main" xmlns="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7" name="Полилиния: Фигура 16">
              <a:extLst>
                <a:ext uri="{FF2B5EF4-FFF2-40B4-BE49-F238E27FC236}">
                  <a16:creationId xmlns:a16="http://schemas.microsoft.com/office/drawing/2014/main" xmlns="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Прямоугольник: Усеченный угол 18">
              <a:extLst>
                <a:ext uri="{FF2B5EF4-FFF2-40B4-BE49-F238E27FC236}">
                  <a16:creationId xmlns:a16="http://schemas.microsoft.com/office/drawing/2014/main" xmlns="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3" name="Прямоугольник: Усеченный угол 2">
              <a:extLst>
                <a:ext uri="{FF2B5EF4-FFF2-40B4-BE49-F238E27FC236}">
                  <a16:creationId xmlns:a16="http://schemas.microsoft.com/office/drawing/2014/main" xmlns="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35" name="Полилиния: Фигура 34">
            <a:extLst>
              <a:ext uri="{FF2B5EF4-FFF2-40B4-BE49-F238E27FC236}">
                <a16:creationId xmlns:a16="http://schemas.microsoft.com/office/drawing/2014/main" xmlns="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xmlns="" id="{912B51EA-3E6F-4BF6-BE48-62128AF32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3366" y="1444649"/>
            <a:ext cx="3365063" cy="4579079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xmlns="" id="{A015C605-1D30-48BC-A0D6-3B11AF56C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4290" y="1444649"/>
            <a:ext cx="7694310" cy="4579079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1212989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87CC4-70B8-4891-AC05-A5D2D92BD27D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263D6C4-4840-40CC-AC84-17E24B3B7BDE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олилиния: Фигура 9">
            <a:extLst>
              <a:ext uri="{FF2B5EF4-FFF2-40B4-BE49-F238E27FC236}">
                <a16:creationId xmlns:a16="http://schemas.microsoft.com/office/drawing/2014/main" xmlns="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9" name="Полилиния: Фигура 17">
            <a:extLst>
              <a:ext uri="{FF2B5EF4-FFF2-40B4-BE49-F238E27FC236}">
                <a16:creationId xmlns:a16="http://schemas.microsoft.com/office/drawing/2014/main" xmlns="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0" name="Полилиния: фигура 11">
            <a:extLst>
              <a:ext uri="{FF2B5EF4-FFF2-40B4-BE49-F238E27FC236}">
                <a16:creationId xmlns:a16="http://schemas.microsoft.com/office/drawing/2014/main" xmlns="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Полилиния: Фигура 7">
            <a:extLst>
              <a:ext uri="{FF2B5EF4-FFF2-40B4-BE49-F238E27FC236}">
                <a16:creationId xmlns:a16="http://schemas.microsoft.com/office/drawing/2014/main" xmlns="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3" name="Полилиния: Фигура 15">
              <a:extLst>
                <a:ext uri="{FF2B5EF4-FFF2-40B4-BE49-F238E27FC236}">
                  <a16:creationId xmlns:a16="http://schemas.microsoft.com/office/drawing/2014/main" xmlns="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4" name="Полилиния: Фигура 16">
              <a:extLst>
                <a:ext uri="{FF2B5EF4-FFF2-40B4-BE49-F238E27FC236}">
                  <a16:creationId xmlns:a16="http://schemas.microsoft.com/office/drawing/2014/main" xmlns="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6" name="Прямоугольник: Усеченный угол 18">
              <a:extLst>
                <a:ext uri="{FF2B5EF4-FFF2-40B4-BE49-F238E27FC236}">
                  <a16:creationId xmlns:a16="http://schemas.microsoft.com/office/drawing/2014/main" xmlns="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ru-RU" noProof="0"/>
            </a:p>
          </p:txBody>
        </p:sp>
        <p:sp>
          <p:nvSpPr>
            <p:cNvPr id="17" name="Прямоугольник: Усеченный угол 2">
              <a:extLst>
                <a:ext uri="{FF2B5EF4-FFF2-40B4-BE49-F238E27FC236}">
                  <a16:creationId xmlns:a16="http://schemas.microsoft.com/office/drawing/2014/main" xmlns="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8" name="Полилиния: Фигура 23">
            <a:extLst>
              <a:ext uri="{FF2B5EF4-FFF2-40B4-BE49-F238E27FC236}">
                <a16:creationId xmlns:a16="http://schemas.microsoft.com/office/drawing/2014/main" xmlns="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D4494CD2-CCDD-0248-96F8-741002C44255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9" name="Полилиния: фигура 9">
            <a:extLst>
              <a:ext uri="{FF2B5EF4-FFF2-40B4-BE49-F238E27FC236}">
                <a16:creationId xmlns:a16="http://schemas.microsoft.com/office/drawing/2014/main" xmlns="" id="{07077B00-C1EE-7241-B441-7814F92A7EDF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0" name="Полилиния: Фигура 17">
            <a:extLst>
              <a:ext uri="{FF2B5EF4-FFF2-40B4-BE49-F238E27FC236}">
                <a16:creationId xmlns:a16="http://schemas.microsoft.com/office/drawing/2014/main" xmlns="" id="{3A1AEBC4-637E-F64C-9192-69AC4BB26D0C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1" name="Полилиния: фигура 11">
            <a:extLst>
              <a:ext uri="{FF2B5EF4-FFF2-40B4-BE49-F238E27FC236}">
                <a16:creationId xmlns:a16="http://schemas.microsoft.com/office/drawing/2014/main" xmlns="" id="{669A7039-C54C-8E46-9A8B-DDB2547D989C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2" name="Полилиния: Фигура 7">
            <a:extLst>
              <a:ext uri="{FF2B5EF4-FFF2-40B4-BE49-F238E27FC236}">
                <a16:creationId xmlns:a16="http://schemas.microsoft.com/office/drawing/2014/main" xmlns="" id="{4F173B32-87BB-9A40-8C91-4C1EED2B7ABF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4AC87F4E-12B5-1B42-AFD2-4DB39B7645C9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25" name="Полилиния: Фигура 15">
              <a:extLst>
                <a:ext uri="{FF2B5EF4-FFF2-40B4-BE49-F238E27FC236}">
                  <a16:creationId xmlns:a16="http://schemas.microsoft.com/office/drawing/2014/main" xmlns="" id="{03DD8765-59DF-A045-ADB5-E39FAEE153A0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26" name="Полилиния: Фигура 16">
              <a:extLst>
                <a:ext uri="{FF2B5EF4-FFF2-40B4-BE49-F238E27FC236}">
                  <a16:creationId xmlns:a16="http://schemas.microsoft.com/office/drawing/2014/main" xmlns="" id="{B34B796C-A407-7B4D-B4F0-E58A44FE8DB4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30" name="Полилиния: Фигура 23">
            <a:extLst>
              <a:ext uri="{FF2B5EF4-FFF2-40B4-BE49-F238E27FC236}">
                <a16:creationId xmlns:a16="http://schemas.microsoft.com/office/drawing/2014/main" xmlns="" id="{CBE3FDC9-67CB-FA42-B127-A36BFF4678BB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1" name="Номер слайда 4">
            <a:extLst>
              <a:ext uri="{FF2B5EF4-FFF2-40B4-BE49-F238E27FC236}">
                <a16:creationId xmlns:a16="http://schemas.microsoft.com/office/drawing/2014/main" xmlns="" id="{1E902BFF-CA8F-D745-A819-A7BB38B30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672304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87CC4-70B8-4891-AC05-A5D2D92BD27D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263D6C4-4840-40CC-AC84-17E24B3B7BDE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B2838D16-809E-4EB1-8C0C-0E63D813911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4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олилиния: Фигура 7">
            <a:extLst>
              <a:ext uri="{FF2B5EF4-FFF2-40B4-BE49-F238E27FC236}">
                <a16:creationId xmlns:a16="http://schemas.microsoft.com/office/drawing/2014/main" xmlns="" id="{01FEB333-94B4-4E53-9019-D584810903BB}"/>
              </a:ext>
            </a:extLst>
          </p:cNvPr>
          <p:cNvSpPr/>
          <p:nvPr userDrawn="1"/>
        </p:nvSpPr>
        <p:spPr>
          <a:xfrm>
            <a:off x="0" y="0"/>
            <a:ext cx="12192000" cy="6862745"/>
          </a:xfrm>
          <a:custGeom>
            <a:avLst/>
            <a:gdLst>
              <a:gd name="connsiteX0" fmla="*/ 0 w 12192000"/>
              <a:gd name="connsiteY0" fmla="*/ 0 h 6849743"/>
              <a:gd name="connsiteX1" fmla="*/ 7554712 w 12192000"/>
              <a:gd name="connsiteY1" fmla="*/ 0 h 6849743"/>
              <a:gd name="connsiteX2" fmla="*/ 10266645 w 12192000"/>
              <a:gd name="connsiteY2" fmla="*/ 2711934 h 6849743"/>
              <a:gd name="connsiteX3" fmla="*/ 11289529 w 12192000"/>
              <a:gd name="connsiteY3" fmla="*/ 2711934 h 6849743"/>
              <a:gd name="connsiteX4" fmla="*/ 12191999 w 12192000"/>
              <a:gd name="connsiteY4" fmla="*/ 3614404 h 6849743"/>
              <a:gd name="connsiteX5" fmla="*/ 12192000 w 12192000"/>
              <a:gd name="connsiteY5" fmla="*/ 6849743 h 6849743"/>
              <a:gd name="connsiteX6" fmla="*/ 0 w 12192000"/>
              <a:gd name="connsiteY6" fmla="*/ 6849743 h 6849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49743">
                <a:moveTo>
                  <a:pt x="0" y="0"/>
                </a:moveTo>
                <a:lnTo>
                  <a:pt x="7554712" y="0"/>
                </a:lnTo>
                <a:lnTo>
                  <a:pt x="10266645" y="2711934"/>
                </a:lnTo>
                <a:lnTo>
                  <a:pt x="11289529" y="2711934"/>
                </a:lnTo>
                <a:lnTo>
                  <a:pt x="12191999" y="3614404"/>
                </a:lnTo>
                <a:lnTo>
                  <a:pt x="12192000" y="6849743"/>
                </a:lnTo>
                <a:lnTo>
                  <a:pt x="0" y="6849743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Полилиния: Фигура 8">
            <a:extLst>
              <a:ext uri="{FF2B5EF4-FFF2-40B4-BE49-F238E27FC236}">
                <a16:creationId xmlns:a16="http://schemas.microsoft.com/office/drawing/2014/main" xmlns="" id="{A59B9489-0CD9-4DB7-AC82-6E7867F91403}"/>
              </a:ext>
            </a:extLst>
          </p:cNvPr>
          <p:cNvSpPr/>
          <p:nvPr userDrawn="1"/>
        </p:nvSpPr>
        <p:spPr>
          <a:xfrm rot="16200000" flipV="1">
            <a:off x="2626805" y="-2626805"/>
            <a:ext cx="6862743" cy="12116353"/>
          </a:xfrm>
          <a:custGeom>
            <a:avLst/>
            <a:gdLst>
              <a:gd name="connsiteX0" fmla="*/ 6853871 w 6853871"/>
              <a:gd name="connsiteY0" fmla="*/ 12116353 h 12116353"/>
              <a:gd name="connsiteX1" fmla="*/ 6853871 w 6853871"/>
              <a:gd name="connsiteY1" fmla="*/ 8014954 h 12116353"/>
              <a:gd name="connsiteX2" fmla="*/ 4141930 w 6853871"/>
              <a:gd name="connsiteY2" fmla="*/ 8014954 h 12116353"/>
              <a:gd name="connsiteX3" fmla="*/ 4141930 w 6853871"/>
              <a:gd name="connsiteY3" fmla="*/ 8014952 h 12116353"/>
              <a:gd name="connsiteX4" fmla="*/ 6853871 w 6853871"/>
              <a:gd name="connsiteY4" fmla="*/ 8014952 h 12116353"/>
              <a:gd name="connsiteX5" fmla="*/ 4141930 w 6853871"/>
              <a:gd name="connsiteY5" fmla="*/ 5293882 h 12116353"/>
              <a:gd name="connsiteX6" fmla="*/ 4141930 w 6853871"/>
              <a:gd name="connsiteY6" fmla="*/ 4141928 h 12116353"/>
              <a:gd name="connsiteX7" fmla="*/ 0 w 6853871"/>
              <a:gd name="connsiteY7" fmla="*/ 0 h 12116353"/>
              <a:gd name="connsiteX8" fmla="*/ 0 w 6853871"/>
              <a:gd name="connsiteY8" fmla="*/ 12116353 h 1211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3871" h="12116353">
                <a:moveTo>
                  <a:pt x="6853871" y="12116353"/>
                </a:moveTo>
                <a:lnTo>
                  <a:pt x="6853871" y="8014954"/>
                </a:lnTo>
                <a:lnTo>
                  <a:pt x="4141930" y="8014954"/>
                </a:lnTo>
                <a:lnTo>
                  <a:pt x="4141930" y="8014952"/>
                </a:lnTo>
                <a:lnTo>
                  <a:pt x="6853871" y="8014952"/>
                </a:lnTo>
                <a:lnTo>
                  <a:pt x="4141930" y="5293882"/>
                </a:lnTo>
                <a:lnTo>
                  <a:pt x="4141930" y="4141928"/>
                </a:lnTo>
                <a:lnTo>
                  <a:pt x="0" y="0"/>
                </a:lnTo>
                <a:lnTo>
                  <a:pt x="0" y="12116353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рямоугольный треугольник 9">
            <a:extLst>
              <a:ext uri="{FF2B5EF4-FFF2-40B4-BE49-F238E27FC236}">
                <a16:creationId xmlns:a16="http://schemas.microsoft.com/office/drawing/2014/main" xmlns="" id="{A55D1C76-C591-4FA5-9780-87AB6B37C0FA}"/>
              </a:ext>
            </a:extLst>
          </p:cNvPr>
          <p:cNvSpPr/>
          <p:nvPr userDrawn="1"/>
        </p:nvSpPr>
        <p:spPr>
          <a:xfrm rot="5400000" flipV="1">
            <a:off x="5851010" y="-10649"/>
            <a:ext cx="6326154" cy="6347453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Полилиния: Фигура 10">
            <a:extLst>
              <a:ext uri="{FF2B5EF4-FFF2-40B4-BE49-F238E27FC236}">
                <a16:creationId xmlns:a16="http://schemas.microsoft.com/office/drawing/2014/main" xmlns="" id="{A7DC1D12-670F-4235-8791-FA8C2B330871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олилиния: Фигура 11">
            <a:extLst>
              <a:ext uri="{FF2B5EF4-FFF2-40B4-BE49-F238E27FC236}">
                <a16:creationId xmlns:a16="http://schemas.microsoft.com/office/drawing/2014/main" xmlns="" id="{859569CF-FDAC-47C4-A0F5-296F7117C398}"/>
              </a:ext>
            </a:extLst>
          </p:cNvPr>
          <p:cNvSpPr/>
          <p:nvPr userDrawn="1"/>
        </p:nvSpPr>
        <p:spPr>
          <a:xfrm rot="2700000">
            <a:off x="9668984" y="1404392"/>
            <a:ext cx="4406148" cy="5299239"/>
          </a:xfrm>
          <a:custGeom>
            <a:avLst/>
            <a:gdLst>
              <a:gd name="connsiteX0" fmla="*/ 0 w 4406148"/>
              <a:gd name="connsiteY0" fmla="*/ 0 h 5299239"/>
              <a:gd name="connsiteX1" fmla="*/ 4406148 w 4406148"/>
              <a:gd name="connsiteY1" fmla="*/ 4406147 h 5299239"/>
              <a:gd name="connsiteX2" fmla="*/ 3513056 w 4406148"/>
              <a:gd name="connsiteY2" fmla="*/ 5299239 h 5299239"/>
              <a:gd name="connsiteX3" fmla="*/ 1 w 4406148"/>
              <a:gd name="connsiteY3" fmla="*/ 5299239 h 5299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6148" h="5299239">
                <a:moveTo>
                  <a:pt x="0" y="0"/>
                </a:moveTo>
                <a:lnTo>
                  <a:pt x="4406148" y="4406147"/>
                </a:lnTo>
                <a:lnTo>
                  <a:pt x="3513056" y="5299239"/>
                </a:lnTo>
                <a:lnTo>
                  <a:pt x="1" y="529923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3" name="Полилиния: Фигура 12">
            <a:extLst>
              <a:ext uri="{FF2B5EF4-FFF2-40B4-BE49-F238E27FC236}">
                <a16:creationId xmlns:a16="http://schemas.microsoft.com/office/drawing/2014/main" xmlns="" id="{D68D0C72-2B2C-4C85-A091-157853C71784}"/>
              </a:ext>
            </a:extLst>
          </p:cNvPr>
          <p:cNvSpPr/>
          <p:nvPr userDrawn="1"/>
        </p:nvSpPr>
        <p:spPr>
          <a:xfrm rot="8100000" flipH="1">
            <a:off x="9583575" y="1088097"/>
            <a:ext cx="5072180" cy="4843502"/>
          </a:xfrm>
          <a:custGeom>
            <a:avLst/>
            <a:gdLst>
              <a:gd name="connsiteX0" fmla="*/ 5072180 w 5072180"/>
              <a:gd name="connsiteY0" fmla="*/ 4843501 h 4843502"/>
              <a:gd name="connsiteX1" fmla="*/ 228679 w 5072180"/>
              <a:gd name="connsiteY1" fmla="*/ 0 h 4843502"/>
              <a:gd name="connsiteX2" fmla="*/ 1 w 5072180"/>
              <a:gd name="connsiteY2" fmla="*/ 228678 h 4843502"/>
              <a:gd name="connsiteX3" fmla="*/ 0 w 5072180"/>
              <a:gd name="connsiteY3" fmla="*/ 4843502 h 484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2180" h="4843502">
                <a:moveTo>
                  <a:pt x="5072180" y="4843501"/>
                </a:moveTo>
                <a:lnTo>
                  <a:pt x="228679" y="0"/>
                </a:lnTo>
                <a:lnTo>
                  <a:pt x="1" y="228678"/>
                </a:lnTo>
                <a:lnTo>
                  <a:pt x="0" y="4843502"/>
                </a:lnTo>
                <a:close/>
              </a:path>
            </a:pathLst>
          </a:custGeom>
          <a:pattFill prst="wdDn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4" name="Полилиния: Фигура 13">
            <a:extLst>
              <a:ext uri="{FF2B5EF4-FFF2-40B4-BE49-F238E27FC236}">
                <a16:creationId xmlns:a16="http://schemas.microsoft.com/office/drawing/2014/main" xmlns="" id="{8E25334A-5FE3-4DDA-8D32-4796CCFCAA74}"/>
              </a:ext>
            </a:extLst>
          </p:cNvPr>
          <p:cNvSpPr/>
          <p:nvPr userDrawn="1"/>
        </p:nvSpPr>
        <p:spPr>
          <a:xfrm rot="2700000">
            <a:off x="11438585" y="5665752"/>
            <a:ext cx="877778" cy="1755556"/>
          </a:xfrm>
          <a:custGeom>
            <a:avLst/>
            <a:gdLst>
              <a:gd name="connsiteX0" fmla="*/ 0 w 877778"/>
              <a:gd name="connsiteY0" fmla="*/ 0 h 1755556"/>
              <a:gd name="connsiteX1" fmla="*/ 877778 w 877778"/>
              <a:gd name="connsiteY1" fmla="*/ 877778 h 1755556"/>
              <a:gd name="connsiteX2" fmla="*/ 0 w 877778"/>
              <a:gd name="connsiteY2" fmla="*/ 1755556 h 175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7778" h="1755556">
                <a:moveTo>
                  <a:pt x="0" y="0"/>
                </a:moveTo>
                <a:lnTo>
                  <a:pt x="877778" y="877778"/>
                </a:lnTo>
                <a:lnTo>
                  <a:pt x="0" y="175555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5" name="Полилиния: Фигура 14">
            <a:extLst>
              <a:ext uri="{FF2B5EF4-FFF2-40B4-BE49-F238E27FC236}">
                <a16:creationId xmlns:a16="http://schemas.microsoft.com/office/drawing/2014/main" xmlns="" id="{18818DF1-D7FD-4C0F-875D-7A07E8F75C06}"/>
              </a:ext>
            </a:extLst>
          </p:cNvPr>
          <p:cNvSpPr/>
          <p:nvPr userDrawn="1"/>
        </p:nvSpPr>
        <p:spPr>
          <a:xfrm rot="8100000" flipH="1">
            <a:off x="10582265" y="5841410"/>
            <a:ext cx="2372348" cy="1186174"/>
          </a:xfrm>
          <a:custGeom>
            <a:avLst/>
            <a:gdLst>
              <a:gd name="connsiteX0" fmla="*/ 2372348 w 2372348"/>
              <a:gd name="connsiteY0" fmla="*/ 1186174 h 1186174"/>
              <a:gd name="connsiteX1" fmla="*/ 1186174 w 2372348"/>
              <a:gd name="connsiteY1" fmla="*/ 0 h 1186174"/>
              <a:gd name="connsiteX2" fmla="*/ 0 w 2372348"/>
              <a:gd name="connsiteY2" fmla="*/ 1186174 h 118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2348" h="1186174">
                <a:moveTo>
                  <a:pt x="2372348" y="1186174"/>
                </a:moveTo>
                <a:lnTo>
                  <a:pt x="1186174" y="0"/>
                </a:lnTo>
                <a:lnTo>
                  <a:pt x="0" y="1186174"/>
                </a:lnTo>
                <a:close/>
              </a:path>
            </a:pathLst>
          </a:custGeom>
          <a:pattFill prst="wdUp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xmlns="" id="{8F9BB384-9E14-4CEA-82C1-21837229D3EF}"/>
              </a:ext>
            </a:extLst>
          </p:cNvPr>
          <p:cNvGrpSpPr/>
          <p:nvPr userDrawn="1"/>
        </p:nvGrpSpPr>
        <p:grpSpPr>
          <a:xfrm rot="16200000">
            <a:off x="431651" y="-917359"/>
            <a:ext cx="1532001" cy="1826463"/>
            <a:chOff x="10800164" y="7142066"/>
            <a:chExt cx="2775293" cy="3308724"/>
          </a:xfrm>
        </p:grpSpPr>
        <p:sp>
          <p:nvSpPr>
            <p:cNvPr id="17" name="Полилиния: Фигура 16">
              <a:extLst>
                <a:ext uri="{FF2B5EF4-FFF2-40B4-BE49-F238E27FC236}">
                  <a16:creationId xmlns:a16="http://schemas.microsoft.com/office/drawing/2014/main" xmlns="" id="{0862A81A-959D-4EAB-90ED-DB20759BB397}"/>
                </a:ext>
              </a:extLst>
            </p:cNvPr>
            <p:cNvSpPr/>
            <p:nvPr/>
          </p:nvSpPr>
          <p:spPr>
            <a:xfrm rot="2700000">
              <a:off x="10800164" y="7675497"/>
              <a:ext cx="2775293" cy="2775293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8" name="Полилиния: Фигура 17">
              <a:extLst>
                <a:ext uri="{FF2B5EF4-FFF2-40B4-BE49-F238E27FC236}">
                  <a16:creationId xmlns:a16="http://schemas.microsoft.com/office/drawing/2014/main" xmlns="" id="{AAB9E28C-9422-42BD-AECE-29B44B5D63E2}"/>
                </a:ext>
              </a:extLst>
            </p:cNvPr>
            <p:cNvSpPr/>
            <p:nvPr/>
          </p:nvSpPr>
          <p:spPr>
            <a:xfrm rot="8100000" flipH="1">
              <a:off x="10811837" y="7142066"/>
              <a:ext cx="2751954" cy="2751955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2772239B-C46D-4458-BB4B-DDB12FAB0172}"/>
              </a:ext>
            </a:extLst>
          </p:cNvPr>
          <p:cNvGrpSpPr/>
          <p:nvPr userDrawn="1"/>
        </p:nvGrpSpPr>
        <p:grpSpPr>
          <a:xfrm rot="16200000">
            <a:off x="1992859" y="-497210"/>
            <a:ext cx="818398" cy="986162"/>
            <a:chOff x="10945855" y="7317026"/>
            <a:chExt cx="2483924" cy="2993104"/>
          </a:xfrm>
        </p:grpSpPr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xmlns="" id="{3C8A2A1A-1FB9-4CA1-B74E-B293187E51AA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21" name="Полилиния: Фигура 20">
              <a:extLst>
                <a:ext uri="{FF2B5EF4-FFF2-40B4-BE49-F238E27FC236}">
                  <a16:creationId xmlns:a16="http://schemas.microsoft.com/office/drawing/2014/main" xmlns="" id="{DF2B18BA-6B43-40FA-A23B-D894D6AB468B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87CC4-70B8-4891-AC05-A5D2D92BD27D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263D6C4-4840-40CC-AC84-17E24B3B7BDE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87CC4-70B8-4891-AC05-A5D2D92BD27D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263D6C4-4840-40CC-AC84-17E24B3B7BDE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Полилиния: Фигура 9">
            <a:extLst>
              <a:ext uri="{FF2B5EF4-FFF2-40B4-BE49-F238E27FC236}">
                <a16:creationId xmlns:a16="http://schemas.microsoft.com/office/drawing/2014/main" xmlns="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Полилиния: Фигура 17">
            <a:extLst>
              <a:ext uri="{FF2B5EF4-FFF2-40B4-BE49-F238E27FC236}">
                <a16:creationId xmlns:a16="http://schemas.microsoft.com/office/drawing/2014/main" xmlns="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3" name="Полилиния: фигура 11">
            <a:extLst>
              <a:ext uri="{FF2B5EF4-FFF2-40B4-BE49-F238E27FC236}">
                <a16:creationId xmlns:a16="http://schemas.microsoft.com/office/drawing/2014/main" xmlns="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4" name="Полилиния: Фигура 7">
            <a:extLst>
              <a:ext uri="{FF2B5EF4-FFF2-40B4-BE49-F238E27FC236}">
                <a16:creationId xmlns:a16="http://schemas.microsoft.com/office/drawing/2014/main" xmlns="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Полилиния: Фигура 15">
              <a:extLst>
                <a:ext uri="{FF2B5EF4-FFF2-40B4-BE49-F238E27FC236}">
                  <a16:creationId xmlns:a16="http://schemas.microsoft.com/office/drawing/2014/main" xmlns="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7" name="Полилиния: Фигура 16">
              <a:extLst>
                <a:ext uri="{FF2B5EF4-FFF2-40B4-BE49-F238E27FC236}">
                  <a16:creationId xmlns:a16="http://schemas.microsoft.com/office/drawing/2014/main" xmlns="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Прямоугольник: Усеченный угол 18">
              <a:extLst>
                <a:ext uri="{FF2B5EF4-FFF2-40B4-BE49-F238E27FC236}">
                  <a16:creationId xmlns:a16="http://schemas.microsoft.com/office/drawing/2014/main" xmlns="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ru-RU" noProof="0"/>
            </a:p>
          </p:txBody>
        </p:sp>
        <p:sp>
          <p:nvSpPr>
            <p:cNvPr id="20" name="Прямоугольник: Усеченный угол 2">
              <a:extLst>
                <a:ext uri="{FF2B5EF4-FFF2-40B4-BE49-F238E27FC236}">
                  <a16:creationId xmlns:a16="http://schemas.microsoft.com/office/drawing/2014/main" xmlns="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21" name="Полилиния: Фигура 23">
            <a:extLst>
              <a:ext uri="{FF2B5EF4-FFF2-40B4-BE49-F238E27FC236}">
                <a16:creationId xmlns:a16="http://schemas.microsoft.com/office/drawing/2014/main" xmlns="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87CC4-70B8-4891-AC05-A5D2D92BD27D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263D6C4-4840-40CC-AC84-17E24B3B7BDE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" name="Полилиния: Фигура 9">
            <a:extLst>
              <a:ext uri="{FF2B5EF4-FFF2-40B4-BE49-F238E27FC236}">
                <a16:creationId xmlns:a16="http://schemas.microsoft.com/office/drawing/2014/main" xmlns="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8" name="Полилиния: Фигура 17">
            <a:extLst>
              <a:ext uri="{FF2B5EF4-FFF2-40B4-BE49-F238E27FC236}">
                <a16:creationId xmlns:a16="http://schemas.microsoft.com/office/drawing/2014/main" xmlns="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9" name="Полилиния: фигура 11">
            <a:extLst>
              <a:ext uri="{FF2B5EF4-FFF2-40B4-BE49-F238E27FC236}">
                <a16:creationId xmlns:a16="http://schemas.microsoft.com/office/drawing/2014/main" xmlns="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олилиния: Фигура 7">
            <a:extLst>
              <a:ext uri="{FF2B5EF4-FFF2-40B4-BE49-F238E27FC236}">
                <a16:creationId xmlns:a16="http://schemas.microsoft.com/office/drawing/2014/main" xmlns="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2" name="Полилиния: Фигура 15">
              <a:extLst>
                <a:ext uri="{FF2B5EF4-FFF2-40B4-BE49-F238E27FC236}">
                  <a16:creationId xmlns:a16="http://schemas.microsoft.com/office/drawing/2014/main" xmlns="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3" name="Полилиния: Фигура 16">
              <a:extLst>
                <a:ext uri="{FF2B5EF4-FFF2-40B4-BE49-F238E27FC236}">
                  <a16:creationId xmlns:a16="http://schemas.microsoft.com/office/drawing/2014/main" xmlns="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5" name="Прямоугольник: Усеченный угол 18">
              <a:extLst>
                <a:ext uri="{FF2B5EF4-FFF2-40B4-BE49-F238E27FC236}">
                  <a16:creationId xmlns:a16="http://schemas.microsoft.com/office/drawing/2014/main" xmlns="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ru-RU" noProof="0"/>
            </a:p>
          </p:txBody>
        </p:sp>
        <p:sp>
          <p:nvSpPr>
            <p:cNvPr id="16" name="Прямоугольник: Усеченный угол 2">
              <a:extLst>
                <a:ext uri="{FF2B5EF4-FFF2-40B4-BE49-F238E27FC236}">
                  <a16:creationId xmlns:a16="http://schemas.microsoft.com/office/drawing/2014/main" xmlns="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7" name="Полилиния: Фигура 23">
            <a:extLst>
              <a:ext uri="{FF2B5EF4-FFF2-40B4-BE49-F238E27FC236}">
                <a16:creationId xmlns:a16="http://schemas.microsoft.com/office/drawing/2014/main" xmlns="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87CC4-70B8-4891-AC05-A5D2D92BD27D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263D6C4-4840-40CC-AC84-17E24B3B7BDE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4494CD2-CCDD-0248-96F8-741002C44255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" name="Полилиния: фигура 9">
            <a:extLst>
              <a:ext uri="{FF2B5EF4-FFF2-40B4-BE49-F238E27FC236}">
                <a16:creationId xmlns:a16="http://schemas.microsoft.com/office/drawing/2014/main" xmlns="" id="{07077B00-C1EE-7241-B441-7814F92A7EDF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7" name="Полилиния: Фигура 17">
            <a:extLst>
              <a:ext uri="{FF2B5EF4-FFF2-40B4-BE49-F238E27FC236}">
                <a16:creationId xmlns:a16="http://schemas.microsoft.com/office/drawing/2014/main" xmlns="" id="{3A1AEBC4-637E-F64C-9192-69AC4BB26D0C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8" name="Полилиния: фигура 11">
            <a:extLst>
              <a:ext uri="{FF2B5EF4-FFF2-40B4-BE49-F238E27FC236}">
                <a16:creationId xmlns:a16="http://schemas.microsoft.com/office/drawing/2014/main" xmlns="" id="{669A7039-C54C-8E46-9A8B-DDB2547D989C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Полилиния: Фигура 7">
            <a:extLst>
              <a:ext uri="{FF2B5EF4-FFF2-40B4-BE49-F238E27FC236}">
                <a16:creationId xmlns:a16="http://schemas.microsoft.com/office/drawing/2014/main" xmlns="" id="{4F173B32-87BB-9A40-8C91-4C1EED2B7ABF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4AC87F4E-12B5-1B42-AFD2-4DB39B7645C9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1" name="Полилиния: Фигура 15">
              <a:extLst>
                <a:ext uri="{FF2B5EF4-FFF2-40B4-BE49-F238E27FC236}">
                  <a16:creationId xmlns:a16="http://schemas.microsoft.com/office/drawing/2014/main" xmlns="" id="{03DD8765-59DF-A045-ADB5-E39FAEE153A0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2" name="Полилиния: Фигура 16">
              <a:extLst>
                <a:ext uri="{FF2B5EF4-FFF2-40B4-BE49-F238E27FC236}">
                  <a16:creationId xmlns:a16="http://schemas.microsoft.com/office/drawing/2014/main" xmlns="" id="{B34B796C-A407-7B4D-B4F0-E58A44FE8DB4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3" name="Полилиния: Фигура 23">
            <a:extLst>
              <a:ext uri="{FF2B5EF4-FFF2-40B4-BE49-F238E27FC236}">
                <a16:creationId xmlns:a16="http://schemas.microsoft.com/office/drawing/2014/main" xmlns="" id="{CBE3FDC9-67CB-FA42-B127-A36BFF4678BB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87CC4-70B8-4891-AC05-A5D2D92BD27D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263D6C4-4840-40CC-AC84-17E24B3B7BDE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Полилиния: Фигура 9">
            <a:extLst>
              <a:ext uri="{FF2B5EF4-FFF2-40B4-BE49-F238E27FC236}">
                <a16:creationId xmlns:a16="http://schemas.microsoft.com/office/drawing/2014/main" xmlns="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0" name="Полилиния: Фигура 17">
            <a:extLst>
              <a:ext uri="{FF2B5EF4-FFF2-40B4-BE49-F238E27FC236}">
                <a16:creationId xmlns:a16="http://schemas.microsoft.com/office/drawing/2014/main" xmlns="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1" name="Полилиния: фигура 11">
            <a:extLst>
              <a:ext uri="{FF2B5EF4-FFF2-40B4-BE49-F238E27FC236}">
                <a16:creationId xmlns:a16="http://schemas.microsoft.com/office/drawing/2014/main" xmlns="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олилиния: Фигура 7">
            <a:extLst>
              <a:ext uri="{FF2B5EF4-FFF2-40B4-BE49-F238E27FC236}">
                <a16:creationId xmlns:a16="http://schemas.microsoft.com/office/drawing/2014/main" xmlns="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4" name="Полилиния: Фигура 15">
              <a:extLst>
                <a:ext uri="{FF2B5EF4-FFF2-40B4-BE49-F238E27FC236}">
                  <a16:creationId xmlns:a16="http://schemas.microsoft.com/office/drawing/2014/main" xmlns="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5" name="Полилиния: Фигура 16">
              <a:extLst>
                <a:ext uri="{FF2B5EF4-FFF2-40B4-BE49-F238E27FC236}">
                  <a16:creationId xmlns:a16="http://schemas.microsoft.com/office/drawing/2014/main" xmlns="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xmlns="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7" name="Прямоугольник: Усеченный угол 18">
              <a:extLst>
                <a:ext uri="{FF2B5EF4-FFF2-40B4-BE49-F238E27FC236}">
                  <a16:creationId xmlns:a16="http://schemas.microsoft.com/office/drawing/2014/main" xmlns="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8" name="Прямоугольник: Усеченный угол 2">
              <a:extLst>
                <a:ext uri="{FF2B5EF4-FFF2-40B4-BE49-F238E27FC236}">
                  <a16:creationId xmlns:a16="http://schemas.microsoft.com/office/drawing/2014/main" xmlns="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9" name="Полилиния: Фигура 34">
            <a:extLst>
              <a:ext uri="{FF2B5EF4-FFF2-40B4-BE49-F238E27FC236}">
                <a16:creationId xmlns:a16="http://schemas.microsoft.com/office/drawing/2014/main" xmlns="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87CC4-70B8-4891-AC05-A5D2D92BD27D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pPr rtl="0"/>
            <a:fld id="{C263D6C4-4840-40CC-AC84-17E24B3B7BDE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4" name="Полилиния: Фигура 9">
            <a:extLst>
              <a:ext uri="{FF2B5EF4-FFF2-40B4-BE49-F238E27FC236}">
                <a16:creationId xmlns:a16="http://schemas.microsoft.com/office/drawing/2014/main" xmlns="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5" name="Полилиния: Фигура 17">
            <a:extLst>
              <a:ext uri="{FF2B5EF4-FFF2-40B4-BE49-F238E27FC236}">
                <a16:creationId xmlns:a16="http://schemas.microsoft.com/office/drawing/2014/main" xmlns="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6" name="Полилиния: фигура 11">
            <a:extLst>
              <a:ext uri="{FF2B5EF4-FFF2-40B4-BE49-F238E27FC236}">
                <a16:creationId xmlns:a16="http://schemas.microsoft.com/office/drawing/2014/main" xmlns="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7" name="Полилиния: Фигура 7">
            <a:extLst>
              <a:ext uri="{FF2B5EF4-FFF2-40B4-BE49-F238E27FC236}">
                <a16:creationId xmlns:a16="http://schemas.microsoft.com/office/drawing/2014/main" xmlns="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9" name="Полилиния: Фигура 15">
              <a:extLst>
                <a:ext uri="{FF2B5EF4-FFF2-40B4-BE49-F238E27FC236}">
                  <a16:creationId xmlns:a16="http://schemas.microsoft.com/office/drawing/2014/main" xmlns="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20" name="Полилиния: Фигура 16">
              <a:extLst>
                <a:ext uri="{FF2B5EF4-FFF2-40B4-BE49-F238E27FC236}">
                  <a16:creationId xmlns:a16="http://schemas.microsoft.com/office/drawing/2014/main" xmlns="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22" name="Прямоугольник: Усеченный угол 18">
              <a:extLst>
                <a:ext uri="{FF2B5EF4-FFF2-40B4-BE49-F238E27FC236}">
                  <a16:creationId xmlns:a16="http://schemas.microsoft.com/office/drawing/2014/main" xmlns="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23" name="Прямоугольник: Усеченный угол 2">
              <a:extLst>
                <a:ext uri="{FF2B5EF4-FFF2-40B4-BE49-F238E27FC236}">
                  <a16:creationId xmlns:a16="http://schemas.microsoft.com/office/drawing/2014/main" xmlns="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24" name="Полилиния: Фигура 34">
            <a:extLst>
              <a:ext uri="{FF2B5EF4-FFF2-40B4-BE49-F238E27FC236}">
                <a16:creationId xmlns:a16="http://schemas.microsoft.com/office/drawing/2014/main" xmlns="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842000" y="-7143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6187CC4-70B8-4891-AC05-A5D2D92BD27D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rtl="0"/>
            <a:fld id="{C263D6C4-4840-40CC-AC84-17E24B3B7BDE}" type="slidenum">
              <a:rPr lang="ru-RU" noProof="0" smtClean="0"/>
              <a:pPr rtl="0"/>
              <a:t>‹#›</a:t>
            </a:fld>
            <a:endParaRPr lang="ru-RU" noProof="0"/>
          </a:p>
        </p:txBody>
      </p:sp>
      <p:grpSp>
        <p:nvGrpSpPr>
          <p:cNvPr id="2" name="Группа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651" r:id="rId13"/>
    <p:sldLayoutId id="2147483661" r:id="rId14"/>
    <p:sldLayoutId id="2147483674" r:id="rId15"/>
    <p:sldLayoutId id="2147483665" r:id="rId16"/>
    <p:sldLayoutId id="2147483673" r:id="rId17"/>
    <p:sldLayoutId id="2147483675" r:id="rId18"/>
    <p:sldLayoutId id="2147483676" r:id="rId19"/>
    <p:sldLayoutId id="2147483672" r:id="rId20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8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2BE5BF-9922-45FB-8F3F-4446D40A0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8774" y="1333500"/>
            <a:ext cx="9953625" cy="4743450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-RU" sz="4700" dirty="0"/>
              <a:t>Публичный отчет </a:t>
            </a:r>
            <a:br>
              <a:rPr lang="ru-RU" sz="4700" dirty="0"/>
            </a:br>
            <a:r>
              <a:rPr lang="ru-RU" sz="4700" dirty="0"/>
              <a:t>ГКУ «Центр ресурсного обеспечения развития образования </a:t>
            </a:r>
            <a:r>
              <a:rPr lang="ru-RU" sz="4700" dirty="0" smtClean="0"/>
              <a:t/>
            </a:r>
            <a:br>
              <a:rPr lang="ru-RU" sz="4700" dirty="0" smtClean="0"/>
            </a:br>
            <a:r>
              <a:rPr lang="ru-RU" sz="4700" dirty="0" smtClean="0"/>
              <a:t>Республики Саха (Якутия)» за </a:t>
            </a:r>
            <a:r>
              <a:rPr lang="ru-RU" sz="4700" dirty="0"/>
              <a:t>2023 год</a:t>
            </a:r>
            <a:br>
              <a:rPr lang="ru-RU" sz="470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                  </a:t>
            </a:r>
            <a:r>
              <a:rPr lang="ru-RU" sz="3100" dirty="0" smtClean="0"/>
              <a:t>Руководитель Платонов Руслан Михайлович</a:t>
            </a:r>
            <a:endParaRPr lang="ru-RU" dirty="0"/>
          </a:p>
        </p:txBody>
      </p:sp>
      <p:pic>
        <p:nvPicPr>
          <p:cNvPr id="1027" name="Picture 3" descr="C:\Users\Александрович\Downloads\WhatsApp Image 2023-01-15 at 14.18.5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80999" y="0"/>
            <a:ext cx="3352800" cy="2514601"/>
          </a:xfrm>
          <a:prstGeom prst="rect">
            <a:avLst/>
          </a:prstGeom>
          <a:ln>
            <a:noFill/>
          </a:ln>
          <a:effectLst>
            <a:innerShdw blurRad="63500" dir="5700000">
              <a:schemeClr val="bg2">
                <a:lumMod val="40000"/>
                <a:lumOff val="60000"/>
                <a:alpha val="39000"/>
              </a:schemeClr>
            </a:inn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305D675-3600-D24F-A42B-B235ED591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9822" y="257176"/>
            <a:ext cx="648828" cy="723900"/>
          </a:xfrm>
          <a:prstGeom prst="rect">
            <a:avLst/>
          </a:prstGeom>
        </p:spPr>
      </p:pic>
      <p:pic>
        <p:nvPicPr>
          <p:cNvPr id="1029" name="Picture 5" descr="C:\Users\Александрович\Downloads\medium_19142325ae1e77077a3a655dca11ddf9e36bd3c8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5451" y="200025"/>
            <a:ext cx="1106521" cy="866775"/>
          </a:xfrm>
          <a:prstGeom prst="rect">
            <a:avLst/>
          </a:prstGeom>
          <a:noFill/>
        </p:spPr>
      </p:pic>
      <p:pic>
        <p:nvPicPr>
          <p:cNvPr id="1030" name="Picture 6" descr="C:\Users\Александрович\Downloads\Coat_of_Arms_of_Sakha_(Yakutia).svg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24400" y="276225"/>
            <a:ext cx="714375" cy="714375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01891" y="19050"/>
            <a:ext cx="1184909" cy="122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6934594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BE9800F6-D571-48C4-8466-12AA1ADB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263D6C4-4840-40CC-AC84-17E24B3B7BDE}" type="slidenum">
              <a:rPr lang="ru-RU" smtClean="0"/>
              <a:pPr rtl="0"/>
              <a:t>10</a:t>
            </a:fld>
            <a:endParaRPr lang="ru-RU"/>
          </a:p>
        </p:txBody>
      </p:sp>
      <p:pic>
        <p:nvPicPr>
          <p:cNvPr id="4" name="Picture 3" descr="C:\Users\Александрович\Downloads\WhatsApp Image 2023-01-15 at 14.18.5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4325" y="0"/>
            <a:ext cx="1981200" cy="1485900"/>
          </a:xfrm>
          <a:prstGeom prst="rect">
            <a:avLst/>
          </a:prstGeom>
          <a:ln>
            <a:noFill/>
          </a:ln>
          <a:effectLst>
            <a:innerShdw blurRad="63500" dir="5700000">
              <a:schemeClr val="bg2">
                <a:lumMod val="40000"/>
                <a:lumOff val="60000"/>
                <a:alpha val="39000"/>
              </a:schemeClr>
            </a:inn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600198" y="219760"/>
            <a:ext cx="8164904" cy="64633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/>
              <a:t>Пристрой к СОШ № 26 им. Е.Ю. </a:t>
            </a:r>
            <a:r>
              <a:rPr lang="ru-RU" b="1" dirty="0" err="1"/>
              <a:t>Келле-Пелле</a:t>
            </a:r>
            <a:r>
              <a:rPr lang="ru-RU" b="1" dirty="0"/>
              <a:t> с углубленным изучением отдельных предметов в г. Якутск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E52C1B3-ABC9-4BBC-A475-663322EB10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0272" y="1038360"/>
            <a:ext cx="3556957" cy="26677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BB42482-6F9E-40C6-ACC6-222CB1A9A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183" y="4835209"/>
            <a:ext cx="2540319" cy="190523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E3C729C-8AB3-495C-8945-55A58FD168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3909" y="4031254"/>
            <a:ext cx="3556958" cy="26677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63BA410-1709-4032-97E4-64496E59CC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660" y="1296699"/>
            <a:ext cx="5355175" cy="327260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9118833" y="5478011"/>
            <a:ext cx="2172749" cy="906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Стоимость объекта – 613,778 </a:t>
            </a:r>
            <a:r>
              <a:rPr lang="ru-RU" dirty="0" err="1" smtClean="0"/>
              <a:t>млн</a:t>
            </a:r>
            <a:r>
              <a:rPr lang="ru-RU" dirty="0" smtClean="0"/>
              <a:t> руб.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33486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BD179B88-D43C-4A31-9A52-3498E9430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811" y="504825"/>
            <a:ext cx="9665589" cy="507492"/>
          </a:xfrm>
        </p:spPr>
        <p:txBody>
          <a:bodyPr rtlCol="0"/>
          <a:lstStyle/>
          <a:p>
            <a:r>
              <a:rPr lang="ru-RU" sz="3200" dirty="0">
                <a:solidFill>
                  <a:schemeClr val="tx1"/>
                </a:solidFill>
                <a:cs typeface="Times New Roman" pitchFamily="18" charset="0"/>
              </a:rPr>
              <a:t>МОДЕРНИЗАЦИЯ ШКОЛЬНЫХ СИСТЕМ ОБРАЗОВАНИЯ 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CDDBE65-9AB1-4989-AF86-726591A6A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025" y="1215025"/>
            <a:ext cx="11118285" cy="5235879"/>
          </a:xfr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algn="just"/>
            <a:r>
              <a:rPr lang="ru-RU" sz="2000" b="1" dirty="0"/>
              <a:t>	В Республике Саха (Якутия) в 2023 году завершен ремонт 57-ти объектах в 26-ти муниципальных образованиях, из них 26,3% (15 объектов) расположены в арктической зоне. Благодаря программе капитального ремонта школ «Модернизация школьных систем образования» в рамках государственной программы «Развитие образования» в 2023 году 20 504 ребенка обеспечены комфортом, безопасной и современной образовательной средой, которая вдохновляет, мотивирует детей учиться, творить и развивать таланты.</a:t>
            </a:r>
            <a:endParaRPr lang="ru-RU" sz="2000" dirty="0"/>
          </a:p>
          <a:p>
            <a:pPr algn="just"/>
            <a:r>
              <a:rPr lang="ru-RU" sz="2000" b="1" dirty="0"/>
              <a:t>	</a:t>
            </a:r>
            <a:r>
              <a:rPr lang="ru-RU" sz="2000" b="1" dirty="0" smtClean="0"/>
              <a:t>Всего </a:t>
            </a:r>
            <a:r>
              <a:rPr lang="ru-RU" sz="2000" b="1" dirty="0"/>
              <a:t>в 2023 году </a:t>
            </a:r>
            <a:r>
              <a:rPr lang="ru-RU" sz="2000" b="1" dirty="0" smtClean="0"/>
              <a:t>по </a:t>
            </a:r>
            <a:r>
              <a:rPr lang="ru-RU" sz="2000" b="1" dirty="0"/>
              <a:t>программе модернизация школьных систем образования </a:t>
            </a:r>
            <a:r>
              <a:rPr lang="ru-RU" sz="2000" b="1" dirty="0" smtClean="0"/>
              <a:t>выделены </a:t>
            </a:r>
            <a:r>
              <a:rPr lang="ru-RU" sz="2000" b="1" dirty="0"/>
              <a:t>федеральные субсидии на сумму 2 млрд. 576,67 млн. рублей в 57 объектах общего образования, 26 муниципальным районам и городским округам, в том числе</a:t>
            </a:r>
            <a:r>
              <a:rPr lang="ru-RU" sz="2000" b="1" dirty="0" smtClean="0"/>
              <a:t>:</a:t>
            </a:r>
          </a:p>
          <a:p>
            <a:pPr algn="just"/>
            <a:endParaRPr lang="ru-RU" sz="2000" dirty="0"/>
          </a:p>
          <a:p>
            <a:pPr algn="ctr">
              <a:buFont typeface="Arial" pitchFamily="34" charset="0"/>
              <a:buChar char="•"/>
            </a:pPr>
            <a:r>
              <a:rPr lang="ru-RU" sz="2000" b="1" dirty="0" smtClean="0"/>
              <a:t>37 объектов – 2 </a:t>
            </a:r>
            <a:r>
              <a:rPr lang="ru-RU" sz="2000" b="1" dirty="0" err="1" smtClean="0"/>
              <a:t>млрд</a:t>
            </a:r>
            <a:r>
              <a:rPr lang="ru-RU" sz="2000" b="1" dirty="0" smtClean="0"/>
              <a:t> 219,78 млн. рублей.  (1-лентий цикл 2023 г.)</a:t>
            </a:r>
            <a:endParaRPr lang="ru-RU" sz="2000" dirty="0" smtClean="0"/>
          </a:p>
          <a:p>
            <a:pPr algn="ctr">
              <a:buFont typeface="Arial" pitchFamily="34" charset="0"/>
              <a:buChar char="•"/>
            </a:pPr>
            <a:r>
              <a:rPr lang="ru-RU" sz="2000" b="1" dirty="0" smtClean="0"/>
              <a:t>20 объектов – 356, 89 млн. рублей (2-х летний цикл 2022-2023 гг.)</a:t>
            </a:r>
            <a:endParaRPr lang="ru-RU" sz="2000" dirty="0"/>
          </a:p>
        </p:txBody>
      </p:sp>
      <p:pic>
        <p:nvPicPr>
          <p:cNvPr id="6" name="Picture 3" descr="C:\Users\Александрович\Downloads\WhatsApp Image 2023-01-15 at 14.18.5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66700" y="-47625"/>
            <a:ext cx="1981200" cy="1485900"/>
          </a:xfrm>
          <a:prstGeom prst="rect">
            <a:avLst/>
          </a:prstGeom>
          <a:ln>
            <a:noFill/>
          </a:ln>
          <a:effectLst>
            <a:innerShdw blurRad="63500" dir="5700000">
              <a:schemeClr val="bg2">
                <a:lumMod val="40000"/>
                <a:lumOff val="60000"/>
                <a:alpha val="39000"/>
              </a:schemeClr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7098287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444841" y="1434160"/>
            <a:ext cx="1107165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z="1600" b="1" dirty="0" smtClean="0">
                <a:solidFill>
                  <a:schemeClr val="bg1"/>
                </a:solidFill>
              </a:rPr>
              <a:t>МБОУ </a:t>
            </a:r>
            <a:r>
              <a:rPr lang="ru-RU" sz="1600" b="1" dirty="0">
                <a:solidFill>
                  <a:schemeClr val="bg1"/>
                </a:solidFill>
              </a:rPr>
              <a:t>«</a:t>
            </a:r>
            <a:r>
              <a:rPr lang="ru-RU" sz="1600" b="1" dirty="0" err="1">
                <a:solidFill>
                  <a:schemeClr val="bg1"/>
                </a:solidFill>
              </a:rPr>
              <a:t>Сасыльская</a:t>
            </a:r>
            <a:r>
              <a:rPr lang="ru-RU" sz="1600" b="1" dirty="0">
                <a:solidFill>
                  <a:schemeClr val="bg1"/>
                </a:solidFill>
              </a:rPr>
              <a:t> средняя общеобразовательная школа им. Е.Е. </a:t>
            </a:r>
            <a:r>
              <a:rPr lang="ru-RU" sz="1600" b="1" dirty="0" err="1" smtClean="0">
                <a:solidFill>
                  <a:schemeClr val="bg1"/>
                </a:solidFill>
              </a:rPr>
              <a:t>Протопопова</a:t>
            </a:r>
            <a:r>
              <a:rPr lang="ru-RU" sz="1600" b="1" dirty="0" smtClean="0">
                <a:solidFill>
                  <a:schemeClr val="bg1"/>
                </a:solidFill>
              </a:rPr>
              <a:t>»  МР «</a:t>
            </a:r>
            <a:r>
              <a:rPr lang="ru-RU" sz="1600" b="1" dirty="0" err="1" smtClean="0">
                <a:solidFill>
                  <a:schemeClr val="bg1"/>
                </a:solidFill>
              </a:rPr>
              <a:t>Томпонский</a:t>
            </a:r>
            <a:r>
              <a:rPr lang="ru-RU" sz="1600" b="1" dirty="0" smtClean="0">
                <a:solidFill>
                  <a:schemeClr val="bg1"/>
                </a:solidFill>
              </a:rPr>
              <a:t> район»</a:t>
            </a:r>
          </a:p>
        </p:txBody>
      </p:sp>
      <p:sp>
        <p:nvSpPr>
          <p:cNvPr id="14" name="Пятиугольник 13"/>
          <p:cNvSpPr/>
          <p:nvPr/>
        </p:nvSpPr>
        <p:spPr>
          <a:xfrm flipH="1">
            <a:off x="9667875" y="590550"/>
            <a:ext cx="2524125" cy="600075"/>
          </a:xfrm>
          <a:prstGeom prst="homePlate">
            <a:avLst/>
          </a:prstGeom>
          <a:solidFill>
            <a:srgbClr val="103350">
              <a:alpha val="35000"/>
            </a:srgb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ДО РЕМОНТА</a:t>
            </a:r>
          </a:p>
        </p:txBody>
      </p:sp>
      <p:pic>
        <p:nvPicPr>
          <p:cNvPr id="10" name="Рисунок 9" descr="WhatsApp Image 2022-04-20 at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085" y="2353284"/>
            <a:ext cx="5351674" cy="3070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ДКВ\AppData\Local\Microsoft\Windows\INetCache\Content.Word\WhatsApp Image 2022-04-20 at 13.55.40 (2)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2042" y="2359286"/>
            <a:ext cx="4996226" cy="3064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Александрович\Downloads\WhatsApp Image 2023-01-15 at 14.18.59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14325" y="0"/>
            <a:ext cx="1981200" cy="1485900"/>
          </a:xfrm>
          <a:prstGeom prst="rect">
            <a:avLst/>
          </a:prstGeom>
          <a:ln>
            <a:noFill/>
          </a:ln>
          <a:effectLst>
            <a:innerShdw blurRad="63500" dir="5700000">
              <a:schemeClr val="bg2">
                <a:lumMod val="40000"/>
                <a:lumOff val="60000"/>
                <a:alpha val="39000"/>
              </a:schemeClr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7334860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BE9800F6-D571-48C4-8466-12AA1ADB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263D6C4-4840-40CC-AC84-17E24B3B7BDE}" type="slidenum">
              <a:rPr lang="ru-RU" smtClean="0"/>
              <a:pPr rtl="0"/>
              <a:t>13</a:t>
            </a:fld>
            <a:endParaRPr lang="ru-RU"/>
          </a:p>
        </p:txBody>
      </p:sp>
      <p:sp>
        <p:nvSpPr>
          <p:cNvPr id="9" name="Пятиугольник 8"/>
          <p:cNvSpPr/>
          <p:nvPr/>
        </p:nvSpPr>
        <p:spPr>
          <a:xfrm>
            <a:off x="863600" y="400050"/>
            <a:ext cx="2962275" cy="600075"/>
          </a:xfrm>
          <a:prstGeom prst="homePlate">
            <a:avLst/>
          </a:prstGeom>
          <a:solidFill>
            <a:srgbClr val="103350">
              <a:alpha val="35000"/>
            </a:srgb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ПОСЛЕ РЕМОНТА</a:t>
            </a:r>
          </a:p>
        </p:txBody>
      </p:sp>
      <p:pic>
        <p:nvPicPr>
          <p:cNvPr id="1026" name="Picture 2" descr="WhatsApp Image 2023-07-12 at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038225"/>
            <a:ext cx="6115050" cy="30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WhatsApp Image 2023-07-12 at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62775" y="1019175"/>
            <a:ext cx="4163815" cy="31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WhatsApp Image 2023-07-12 at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6225" y="4352925"/>
            <a:ext cx="3152775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WhatsApp Image 2023-07-12 at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05275" y="4343400"/>
            <a:ext cx="3125788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WhatsApp Image 2023-07-12 at 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39075" y="4362450"/>
            <a:ext cx="3125788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:\Users\Александрович\Downloads\WhatsApp Image 2023-01-15 at 14.18.59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314325" y="0"/>
            <a:ext cx="1981200" cy="1485900"/>
          </a:xfrm>
          <a:prstGeom prst="rect">
            <a:avLst/>
          </a:prstGeom>
          <a:ln>
            <a:noFill/>
          </a:ln>
          <a:effectLst>
            <a:innerShdw blurRad="63500" dir="5700000">
              <a:schemeClr val="bg2">
                <a:lumMod val="40000"/>
                <a:lumOff val="60000"/>
                <a:alpha val="39000"/>
              </a:schemeClr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7334860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BE9800F6-D571-48C4-8466-12AA1ADB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263D6C4-4840-40CC-AC84-17E24B3B7BDE}" type="slidenum">
              <a:rPr lang="ru-RU" smtClean="0"/>
              <a:pPr rtl="0"/>
              <a:t>14</a:t>
            </a:fld>
            <a:endParaRPr lang="ru-RU"/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0" y="1097378"/>
            <a:ext cx="12192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bg1"/>
                </a:solidFill>
              </a:rPr>
              <a:t>МБОУ </a:t>
            </a:r>
            <a:r>
              <a:rPr lang="ru-RU" sz="1400" b="1" dirty="0">
                <a:solidFill>
                  <a:schemeClr val="bg1"/>
                </a:solidFill>
              </a:rPr>
              <a:t>«</a:t>
            </a:r>
            <a:r>
              <a:rPr lang="ru-RU" sz="1400" b="1" dirty="0" err="1">
                <a:solidFill>
                  <a:schemeClr val="bg1"/>
                </a:solidFill>
              </a:rPr>
              <a:t>Арылахская</a:t>
            </a:r>
            <a:r>
              <a:rPr lang="ru-RU" sz="1400" b="1" dirty="0">
                <a:solidFill>
                  <a:schemeClr val="bg1"/>
                </a:solidFill>
              </a:rPr>
              <a:t> средняя общеобразовательная школа» МР «</a:t>
            </a:r>
            <a:r>
              <a:rPr lang="ru-RU" sz="1400" b="1" dirty="0" err="1">
                <a:solidFill>
                  <a:schemeClr val="bg1"/>
                </a:solidFill>
              </a:rPr>
              <a:t>Верхоянский</a:t>
            </a:r>
            <a:r>
              <a:rPr lang="ru-RU" sz="1400" b="1" dirty="0">
                <a:solidFill>
                  <a:schemeClr val="bg1"/>
                </a:solidFill>
              </a:rPr>
              <a:t> улус</a:t>
            </a:r>
            <a:r>
              <a:rPr lang="ru-RU" sz="1400" b="1" dirty="0" smtClean="0">
                <a:solidFill>
                  <a:schemeClr val="bg1"/>
                </a:solidFill>
              </a:rPr>
              <a:t>»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6" name="Пятиугольник 15"/>
          <p:cNvSpPr/>
          <p:nvPr/>
        </p:nvSpPr>
        <p:spPr>
          <a:xfrm flipH="1">
            <a:off x="9667875" y="590550"/>
            <a:ext cx="2524125" cy="600075"/>
          </a:xfrm>
          <a:prstGeom prst="homePlate">
            <a:avLst/>
          </a:prstGeom>
          <a:solidFill>
            <a:srgbClr val="103350">
              <a:alpha val="35000"/>
            </a:srgb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ДО РЕМОНТА</a:t>
            </a:r>
          </a:p>
        </p:txBody>
      </p:sp>
      <p:pic>
        <p:nvPicPr>
          <p:cNvPr id="11" name="Рисунок 10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25" y="1870795"/>
            <a:ext cx="3600000" cy="2697309"/>
          </a:xfrm>
          <a:prstGeom prst="rect">
            <a:avLst/>
          </a:prstGeom>
          <a:noFill/>
        </p:spPr>
      </p:pic>
      <p:pic>
        <p:nvPicPr>
          <p:cNvPr id="12" name="Рисунок 11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575" y="1834913"/>
            <a:ext cx="2423899" cy="3207224"/>
          </a:xfrm>
          <a:prstGeom prst="rect">
            <a:avLst/>
          </a:prstGeom>
          <a:noFill/>
        </p:spPr>
      </p:pic>
      <p:pic>
        <p:nvPicPr>
          <p:cNvPr id="13" name="Рисунок 12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274" y="1834913"/>
            <a:ext cx="2410251" cy="3207224"/>
          </a:xfrm>
          <a:prstGeom prst="rect">
            <a:avLst/>
          </a:prstGeom>
          <a:noFill/>
        </p:spPr>
      </p:pic>
      <p:pic>
        <p:nvPicPr>
          <p:cNvPr id="8" name="Picture 3" descr="C:\Users\Александрович\Downloads\WhatsApp Image 2023-01-15 at 14.18.59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39725" y="-186267"/>
            <a:ext cx="1981200" cy="1485900"/>
          </a:xfrm>
          <a:prstGeom prst="rect">
            <a:avLst/>
          </a:prstGeom>
          <a:ln>
            <a:noFill/>
          </a:ln>
          <a:effectLst>
            <a:innerShdw blurRad="63500" dir="5700000">
              <a:schemeClr val="bg2">
                <a:lumMod val="40000"/>
                <a:lumOff val="60000"/>
                <a:alpha val="39000"/>
              </a:schemeClr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7334860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BE9800F6-D571-48C4-8466-12AA1ADB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263D6C4-4840-40CC-AC84-17E24B3B7BDE}" type="slidenum">
              <a:rPr lang="ru-RU" smtClean="0"/>
              <a:pPr rtl="0"/>
              <a:t>15</a:t>
            </a:fld>
            <a:endParaRPr lang="ru-RU"/>
          </a:p>
        </p:txBody>
      </p:sp>
      <p:sp>
        <p:nvSpPr>
          <p:cNvPr id="9" name="Пятиугольник 8"/>
          <p:cNvSpPr/>
          <p:nvPr/>
        </p:nvSpPr>
        <p:spPr>
          <a:xfrm>
            <a:off x="872067" y="444499"/>
            <a:ext cx="2962275" cy="600075"/>
          </a:xfrm>
          <a:prstGeom prst="homePlate">
            <a:avLst/>
          </a:prstGeom>
          <a:solidFill>
            <a:srgbClr val="103350">
              <a:alpha val="35000"/>
            </a:srgb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ПОСЛЕ РЕМОНТА</a:t>
            </a:r>
          </a:p>
        </p:txBody>
      </p:sp>
      <p:pic>
        <p:nvPicPr>
          <p:cNvPr id="2050" name="Picture 2" descr="WhatsApp Image 2023-09-22 at 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5375" y="1123950"/>
            <a:ext cx="503555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WhatsApp Image 2023-09-21 at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86575" y="1133475"/>
            <a:ext cx="1882775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WhatsApp Image 2023-09-21 at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72600" y="1152525"/>
            <a:ext cx="189706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WhatsApp Image 2023-09-21 at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14425" y="3829050"/>
            <a:ext cx="3125788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WhatsApp Image 2023-09-21 at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91050" y="3867150"/>
            <a:ext cx="3125788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 descr="WhatsApp Image 2023-09-21 at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162925" y="3867150"/>
            <a:ext cx="3125788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:\Users\Александрович\Downloads\WhatsApp Image 2023-01-15 at 14.18.59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314325" y="0"/>
            <a:ext cx="1981200" cy="1485900"/>
          </a:xfrm>
          <a:prstGeom prst="rect">
            <a:avLst/>
          </a:prstGeom>
          <a:ln>
            <a:noFill/>
          </a:ln>
          <a:effectLst>
            <a:innerShdw blurRad="63500" dir="5700000">
              <a:schemeClr val="bg2">
                <a:lumMod val="40000"/>
                <a:lumOff val="60000"/>
                <a:alpha val="39000"/>
              </a:schemeClr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7334860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BE9800F6-D571-48C4-8466-12AA1ADB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263D6C4-4840-40CC-AC84-17E24B3B7BDE}" type="slidenum">
              <a:rPr lang="ru-RU" smtClean="0"/>
              <a:pPr rtl="0"/>
              <a:t>16</a:t>
            </a:fld>
            <a:endParaRPr lang="ru-RU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11667" y="1245803"/>
            <a:ext cx="12192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bg1"/>
                </a:solidFill>
              </a:rPr>
              <a:t>МБОУ </a:t>
            </a:r>
            <a:r>
              <a:rPr lang="ru-RU" sz="1400" b="1" dirty="0">
                <a:solidFill>
                  <a:schemeClr val="bg1"/>
                </a:solidFill>
              </a:rPr>
              <a:t>«</a:t>
            </a:r>
            <a:r>
              <a:rPr lang="ru-RU" sz="1400" b="1" dirty="0" err="1">
                <a:solidFill>
                  <a:schemeClr val="bg1"/>
                </a:solidFill>
              </a:rPr>
              <a:t>Кутанинская</a:t>
            </a:r>
            <a:r>
              <a:rPr lang="ru-RU" sz="1400" b="1" dirty="0">
                <a:solidFill>
                  <a:schemeClr val="bg1"/>
                </a:solidFill>
              </a:rPr>
              <a:t> средняя общеобразовательная школа им. А.А. </a:t>
            </a:r>
            <a:r>
              <a:rPr lang="ru-RU" sz="1400" b="1" dirty="0" err="1">
                <a:solidFill>
                  <a:schemeClr val="bg1"/>
                </a:solidFill>
              </a:rPr>
              <a:t>Иванова-Кюндэ</a:t>
            </a:r>
            <a:r>
              <a:rPr lang="ru-RU" sz="1400" b="1" dirty="0">
                <a:solidFill>
                  <a:schemeClr val="bg1"/>
                </a:solidFill>
              </a:rPr>
              <a:t>» МР «</a:t>
            </a:r>
            <a:r>
              <a:rPr lang="ru-RU" sz="1400" b="1" dirty="0" err="1">
                <a:solidFill>
                  <a:schemeClr val="bg1"/>
                </a:solidFill>
              </a:rPr>
              <a:t>Сунтарский</a:t>
            </a:r>
            <a:r>
              <a:rPr lang="ru-RU" sz="1400" b="1" dirty="0">
                <a:solidFill>
                  <a:schemeClr val="bg1"/>
                </a:solidFill>
              </a:rPr>
              <a:t> улус</a:t>
            </a:r>
            <a:r>
              <a:rPr lang="ru-RU" sz="1400" b="1" dirty="0" smtClean="0">
                <a:solidFill>
                  <a:schemeClr val="bg1"/>
                </a:solidFill>
              </a:rPr>
              <a:t>»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9" name="Пятиугольник 8"/>
          <p:cNvSpPr/>
          <p:nvPr/>
        </p:nvSpPr>
        <p:spPr>
          <a:xfrm flipH="1">
            <a:off x="9667875" y="590550"/>
            <a:ext cx="2524125" cy="600075"/>
          </a:xfrm>
          <a:prstGeom prst="homePlate">
            <a:avLst/>
          </a:prstGeom>
          <a:solidFill>
            <a:srgbClr val="103350">
              <a:alpha val="35000"/>
            </a:srgb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ДО РЕМОНТА</a:t>
            </a:r>
          </a:p>
        </p:txBody>
      </p:sp>
      <p:pic>
        <p:nvPicPr>
          <p:cNvPr id="3074" name="Picture 2" descr="PHOTO-2023-09-18-20-53-37(2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" y="1578280"/>
            <a:ext cx="3151867" cy="234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PHOTO-2023-09-18-20-53-3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7175" y="1540701"/>
            <a:ext cx="3215066" cy="239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PHOTO-2023-09-18-20-52-5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66450" y="1555933"/>
            <a:ext cx="3143511" cy="2342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f671be3f-3794-4abe-a585-acb87f800a7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52500" y="4048125"/>
            <a:ext cx="1882775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 descr="PHOTO-2023-09-18-20-58-3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86225" y="4181475"/>
            <a:ext cx="3182065" cy="238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 descr="PHOTO-2023-09-18-21-02-0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82498" y="4153422"/>
            <a:ext cx="3135877" cy="234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C:\Users\Александрович\Downloads\WhatsApp Image 2023-01-15 at 14.18.59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314325" y="0"/>
            <a:ext cx="1981200" cy="1485900"/>
          </a:xfrm>
          <a:prstGeom prst="rect">
            <a:avLst/>
          </a:prstGeom>
          <a:ln>
            <a:noFill/>
          </a:ln>
          <a:effectLst>
            <a:innerShdw blurRad="63500" dir="5700000">
              <a:schemeClr val="bg2">
                <a:lumMod val="40000"/>
                <a:lumOff val="60000"/>
                <a:alpha val="39000"/>
              </a:schemeClr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7334860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BE9800F6-D571-48C4-8466-12AA1ADB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263D6C4-4840-40CC-AC84-17E24B3B7BDE}" type="slidenum">
              <a:rPr lang="ru-RU" smtClean="0"/>
              <a:pPr rtl="0"/>
              <a:t>17</a:t>
            </a:fld>
            <a:endParaRPr lang="ru-RU"/>
          </a:p>
        </p:txBody>
      </p:sp>
      <p:sp>
        <p:nvSpPr>
          <p:cNvPr id="8" name="Пятиугольник 7"/>
          <p:cNvSpPr/>
          <p:nvPr/>
        </p:nvSpPr>
        <p:spPr>
          <a:xfrm>
            <a:off x="829733" y="386292"/>
            <a:ext cx="2962275" cy="600075"/>
          </a:xfrm>
          <a:prstGeom prst="homePlate">
            <a:avLst/>
          </a:prstGeom>
          <a:solidFill>
            <a:srgbClr val="103350">
              <a:alpha val="35000"/>
            </a:srgb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ПОСЛЕ РЕМОНТА</a:t>
            </a:r>
          </a:p>
        </p:txBody>
      </p:sp>
      <p:pic>
        <p:nvPicPr>
          <p:cNvPr id="4098" name="Picture 2" descr="PHOTO-2023-09-18-20-53-37(1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125" y="1190625"/>
            <a:ext cx="3276600" cy="244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PHOTO-2023-09-18-20-52-58(1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29100" y="1190625"/>
            <a:ext cx="327155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PHOTO-2023-09-18-20-53-37(3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53350" y="1209675"/>
            <a:ext cx="3194873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 descr="PHOTO-2023-09-19-12-36-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9125" y="3838575"/>
            <a:ext cx="3267075" cy="2445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 descr="PHOTO-2023-09-18-20-56-3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38625" y="3857625"/>
            <a:ext cx="3276600" cy="2465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 descr="PHOTO-2023-09-18-21-01-3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62875" y="3838575"/>
            <a:ext cx="287655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:\Users\Александрович\Downloads\WhatsApp Image 2023-01-15 at 14.18.59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314325" y="0"/>
            <a:ext cx="1981200" cy="1485900"/>
          </a:xfrm>
          <a:prstGeom prst="rect">
            <a:avLst/>
          </a:prstGeom>
          <a:ln>
            <a:noFill/>
          </a:ln>
          <a:effectLst>
            <a:innerShdw blurRad="63500" dir="5700000">
              <a:schemeClr val="bg2">
                <a:lumMod val="40000"/>
                <a:lumOff val="60000"/>
                <a:alpha val="39000"/>
              </a:schemeClr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7334860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BE9800F6-D571-48C4-8466-12AA1ADB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263D6C4-4840-40CC-AC84-17E24B3B7BDE}" type="slidenum">
              <a:rPr lang="ru-RU" smtClean="0"/>
              <a:pPr rtl="0"/>
              <a:t>18</a:t>
            </a:fld>
            <a:endParaRPr lang="ru-RU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38125" y="1402033"/>
            <a:ext cx="119538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bg1"/>
                </a:solidFill>
              </a:rPr>
              <a:t>МБОУ </a:t>
            </a:r>
            <a:r>
              <a:rPr lang="ru-RU" sz="1400" b="1" dirty="0">
                <a:solidFill>
                  <a:schemeClr val="bg1"/>
                </a:solidFill>
              </a:rPr>
              <a:t>«</a:t>
            </a:r>
            <a:r>
              <a:rPr lang="ru-RU" sz="1400" b="1" dirty="0" err="1">
                <a:solidFill>
                  <a:schemeClr val="bg1"/>
                </a:solidFill>
              </a:rPr>
              <a:t>Кептинская</a:t>
            </a:r>
            <a:r>
              <a:rPr lang="ru-RU" sz="1400" b="1" dirty="0">
                <a:solidFill>
                  <a:schemeClr val="bg1"/>
                </a:solidFill>
              </a:rPr>
              <a:t> средняя общеобразовательная школа»  МР «Горный улус</a:t>
            </a:r>
            <a:r>
              <a:rPr lang="ru-RU" sz="1400" b="1" dirty="0" smtClean="0">
                <a:solidFill>
                  <a:schemeClr val="bg1"/>
                </a:solidFill>
              </a:rPr>
              <a:t>»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5" name="Пятиугольник 4"/>
          <p:cNvSpPr/>
          <p:nvPr/>
        </p:nvSpPr>
        <p:spPr>
          <a:xfrm flipH="1">
            <a:off x="9667875" y="942975"/>
            <a:ext cx="2524125" cy="600075"/>
          </a:xfrm>
          <a:prstGeom prst="homePlate">
            <a:avLst/>
          </a:prstGeom>
          <a:solidFill>
            <a:srgbClr val="103350">
              <a:alpha val="35000"/>
            </a:srgb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ДО РЕМОНТА</a:t>
            </a:r>
          </a:p>
        </p:txBody>
      </p:sp>
      <p:pic>
        <p:nvPicPr>
          <p:cNvPr id="5122" name="Picture 2" descr="IMG_20221028_1114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150" y="2047875"/>
            <a:ext cx="4168446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IMG_20221028_1155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5" y="2019300"/>
            <a:ext cx="2863934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IMG_20221028_11545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24774" y="2047875"/>
            <a:ext cx="2928189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Александрович\Downloads\WhatsApp Image 2023-01-15 at 14.18.59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14325" y="0"/>
            <a:ext cx="1981200" cy="1485900"/>
          </a:xfrm>
          <a:prstGeom prst="rect">
            <a:avLst/>
          </a:prstGeom>
          <a:ln>
            <a:noFill/>
          </a:ln>
          <a:effectLst>
            <a:innerShdw blurRad="63500" dir="5700000">
              <a:schemeClr val="bg2">
                <a:lumMod val="40000"/>
                <a:lumOff val="60000"/>
                <a:alpha val="39000"/>
              </a:schemeClr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7334860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8048" y="731990"/>
            <a:ext cx="7191375" cy="3147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BE9800F6-D571-48C4-8466-12AA1ADB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263D6C4-4840-40CC-AC84-17E24B3B7BDE}" type="slidenum">
              <a:rPr lang="ru-RU" smtClean="0"/>
              <a:pPr rtl="0"/>
              <a:t>19</a:t>
            </a:fld>
            <a:endParaRPr lang="ru-RU"/>
          </a:p>
        </p:txBody>
      </p:sp>
      <p:sp>
        <p:nvSpPr>
          <p:cNvPr id="8" name="Пятиугольник 7"/>
          <p:cNvSpPr/>
          <p:nvPr/>
        </p:nvSpPr>
        <p:spPr>
          <a:xfrm>
            <a:off x="812800" y="411692"/>
            <a:ext cx="2962275" cy="600075"/>
          </a:xfrm>
          <a:prstGeom prst="homePlate">
            <a:avLst/>
          </a:prstGeom>
          <a:solidFill>
            <a:srgbClr val="103350">
              <a:alpha val="35000"/>
            </a:srgb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ПОСЛЕ РЕМОНТА</a:t>
            </a:r>
          </a:p>
        </p:txBody>
      </p:sp>
      <p:pic>
        <p:nvPicPr>
          <p:cNvPr id="6147" name="Picture 3" descr="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088" y="3983888"/>
            <a:ext cx="3596927" cy="2692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2575" y="3958226"/>
            <a:ext cx="5101760" cy="2680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Users\Александрович\Downloads\WhatsApp Image 2023-01-15 at 14.18.59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14325" y="0"/>
            <a:ext cx="1981200" cy="1485900"/>
          </a:xfrm>
          <a:prstGeom prst="rect">
            <a:avLst/>
          </a:prstGeom>
          <a:ln>
            <a:noFill/>
          </a:ln>
          <a:effectLst>
            <a:innerShdw blurRad="63500" dir="5700000">
              <a:schemeClr val="bg2">
                <a:lumMod val="40000"/>
                <a:lumOff val="60000"/>
                <a:alpha val="39000"/>
              </a:schemeClr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7334860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E3BD8413-C238-49D7-A4E1-E8FEF1811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511" y="133349"/>
            <a:ext cx="10363200" cy="1543051"/>
          </a:xfrm>
        </p:spPr>
        <p:txBody>
          <a:bodyPr rtlCol="0"/>
          <a:lstStyle/>
          <a:p>
            <a:pPr algn="ctr"/>
            <a:r>
              <a:rPr lang="ru-RU" sz="3200" dirty="0">
                <a:solidFill>
                  <a:schemeClr val="tx1"/>
                </a:solidFill>
                <a:effectLst/>
                <a:cs typeface="Times New Roman" pitchFamily="18" charset="0"/>
              </a:rPr>
              <a:t>О Государственном казенном учреждении «Центр ресурсного обеспечения развития образования Республики Саха (Якутия)» 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6" name="Picture 3" descr="C:\Users\Александрович\Downloads\WhatsApp Image 2023-01-15 at 14.18.5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66700" y="-47625"/>
            <a:ext cx="1981200" cy="1485900"/>
          </a:xfrm>
          <a:prstGeom prst="rect">
            <a:avLst/>
          </a:prstGeom>
          <a:ln>
            <a:noFill/>
          </a:ln>
          <a:effectLst>
            <a:innerShdw blurRad="63500" dir="5700000">
              <a:schemeClr val="bg2">
                <a:lumMod val="40000"/>
                <a:lumOff val="60000"/>
                <a:alpha val="39000"/>
              </a:schemeClr>
            </a:innerShdw>
          </a:effec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1304925" y="1911499"/>
            <a:ext cx="9715500" cy="475600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45720" rIns="45720" anchor="t">
            <a:normAutofit fontScale="92500" lnSpcReduction="1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Arial" pitchFamily="34" charset="0"/>
              <a:buChar char="•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ГКУ «Центр ресурсного обеспечения развития образования Республики Саха (Якутия)» создано на основании распоряжения Правительства Республики Саха (Якутия) от 22 марта 2012 г. №248-р «О переименовании и перепрофилировании государственного бюджетного учреждения «Центр информационно-методического обеспечения и экспертизы образовательной деятельности Министерства образования Республики Саха (Якутия)».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Arial" pitchFamily="34" charset="0"/>
              <a:buChar char="•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Цели: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Ø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Сопровождение реализации программ, проектов и мероприятий в Республике Саха (Якутия) в сфере образования;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Ø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Мониторинг и информационное обеспечение реализации программ, проектов и мероприятий в сфере образования;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Ø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Контроль за достижением целевых индикаторов и эффективностью реализации программ, проектов и мероприятий в сфере образования.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Ø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Анализ и мониторинг материально-технической базы образовательных организаций в Республике Саха (Якутия).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2794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BE9800F6-D571-48C4-8466-12AA1ADB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263D6C4-4840-40CC-AC84-17E24B3B7BDE}" type="slidenum">
              <a:rPr lang="ru-RU" smtClean="0"/>
              <a:pPr rtl="0"/>
              <a:t>20</a:t>
            </a:fld>
            <a:endParaRPr lang="ru-RU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40042" y="1053009"/>
            <a:ext cx="1219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z="1400" b="1" dirty="0" smtClean="0">
                <a:solidFill>
                  <a:schemeClr val="bg1"/>
                </a:solidFill>
              </a:rPr>
              <a:t>МБОУ </a:t>
            </a:r>
            <a:r>
              <a:rPr lang="ru-RU" sz="1400" b="1" dirty="0">
                <a:solidFill>
                  <a:schemeClr val="bg1"/>
                </a:solidFill>
              </a:rPr>
              <a:t>«Средняя общеобразовательная школа №26</a:t>
            </a:r>
            <a:r>
              <a:rPr lang="ru-RU" sz="1400" b="1" dirty="0" smtClean="0">
                <a:solidFill>
                  <a:schemeClr val="bg1"/>
                </a:solidFill>
              </a:rPr>
              <a:t>»</a:t>
            </a:r>
          </a:p>
          <a:p>
            <a:pPr lvl="0"/>
            <a:r>
              <a:rPr lang="ru-RU" sz="1400" b="1" dirty="0" smtClean="0">
                <a:solidFill>
                  <a:schemeClr val="bg1"/>
                </a:solidFill>
              </a:rPr>
              <a:t> </a:t>
            </a:r>
            <a:r>
              <a:rPr lang="ru-RU" sz="1400" b="1" dirty="0">
                <a:solidFill>
                  <a:schemeClr val="bg1"/>
                </a:solidFill>
              </a:rPr>
              <a:t>(с углубленным изучением отдельных предметов) городского округа «город Якутск</a:t>
            </a:r>
            <a:r>
              <a:rPr lang="ru-RU" sz="1400" b="1" dirty="0" smtClean="0">
                <a:solidFill>
                  <a:schemeClr val="bg1"/>
                </a:solidFill>
              </a:rPr>
              <a:t>»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6" name="Пятиугольник 5"/>
          <p:cNvSpPr/>
          <p:nvPr/>
        </p:nvSpPr>
        <p:spPr>
          <a:xfrm flipH="1">
            <a:off x="9667875" y="857250"/>
            <a:ext cx="2524125" cy="600075"/>
          </a:xfrm>
          <a:prstGeom prst="homePlate">
            <a:avLst/>
          </a:prstGeom>
          <a:solidFill>
            <a:srgbClr val="103350">
              <a:alpha val="35000"/>
            </a:srgb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ДО РЕМОНТА</a:t>
            </a:r>
          </a:p>
        </p:txBody>
      </p:sp>
      <p:pic>
        <p:nvPicPr>
          <p:cNvPr id="7170" name="Picture 2" descr="Sa9lmx0cX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074" y="2066925"/>
            <a:ext cx="5538416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26 школа до коридор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4550" y="2066925"/>
            <a:ext cx="2460666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 descr="48c978b6-c30b-4046-b718-846e645cf6e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20150" y="2066925"/>
            <a:ext cx="249664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Александрович\Downloads\WhatsApp Image 2023-01-15 at 14.18.59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39725" y="-211667"/>
            <a:ext cx="1981200" cy="1485900"/>
          </a:xfrm>
          <a:prstGeom prst="rect">
            <a:avLst/>
          </a:prstGeom>
          <a:ln>
            <a:noFill/>
          </a:ln>
          <a:effectLst>
            <a:innerShdw blurRad="63500" dir="5700000">
              <a:schemeClr val="bg2">
                <a:lumMod val="40000"/>
                <a:lumOff val="60000"/>
                <a:alpha val="39000"/>
              </a:schemeClr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7334860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BE9800F6-D571-48C4-8466-12AA1ADB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263D6C4-4840-40CC-AC84-17E24B3B7BDE}" type="slidenum">
              <a:rPr lang="ru-RU" smtClean="0"/>
              <a:pPr rtl="0"/>
              <a:t>21</a:t>
            </a:fld>
            <a:endParaRPr lang="ru-RU"/>
          </a:p>
        </p:txBody>
      </p:sp>
      <p:pic>
        <p:nvPicPr>
          <p:cNvPr id="8194" name="Picture 2" descr="26 школа после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6575" y="366661"/>
            <a:ext cx="5743575" cy="383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 descr="26 школа после коридор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" y="3971925"/>
            <a:ext cx="384810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 descr="26 школа после0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96175" y="3886200"/>
            <a:ext cx="3524538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ятиугольник 5"/>
          <p:cNvSpPr/>
          <p:nvPr/>
        </p:nvSpPr>
        <p:spPr>
          <a:xfrm>
            <a:off x="778934" y="456142"/>
            <a:ext cx="2962275" cy="600075"/>
          </a:xfrm>
          <a:prstGeom prst="homePlate">
            <a:avLst/>
          </a:prstGeom>
          <a:solidFill>
            <a:srgbClr val="103350">
              <a:alpha val="35000"/>
            </a:srgb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ПОСЛЕ РЕМОНТА</a:t>
            </a:r>
          </a:p>
        </p:txBody>
      </p:sp>
      <p:pic>
        <p:nvPicPr>
          <p:cNvPr id="7" name="Picture 3" descr="C:\Users\Александрович\Downloads\WhatsApp Image 2023-01-15 at 14.18.59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14325" y="0"/>
            <a:ext cx="1981200" cy="1485900"/>
          </a:xfrm>
          <a:prstGeom prst="rect">
            <a:avLst/>
          </a:prstGeom>
          <a:ln>
            <a:noFill/>
          </a:ln>
          <a:effectLst>
            <a:innerShdw blurRad="63500" dir="5700000">
              <a:schemeClr val="bg2">
                <a:lumMod val="40000"/>
                <a:lumOff val="60000"/>
                <a:alpha val="39000"/>
              </a:schemeClr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7334860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263D6C4-4840-40CC-AC84-17E24B3B7BDE}" type="slidenum">
              <a:rPr lang="ru-RU" noProof="0" smtClean="0"/>
              <a:pPr rtl="0"/>
              <a:t>22</a:t>
            </a:fld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624931" y="1967485"/>
            <a:ext cx="10511481" cy="4388236"/>
          </a:xfrm>
        </p:spPr>
        <p:txBody>
          <a:bodyPr/>
          <a:lstStyle/>
          <a:p>
            <a:pPr marL="273050" indent="-1588" algn="just">
              <a:buNone/>
            </a:pPr>
            <a:r>
              <a:rPr lang="ru-RU" sz="2000" dirty="0" smtClean="0"/>
              <a:t>		В рамках подготовительной работы по размещению во время VIII летних Международных спортивных игр «Дети Азии» отремонтированы 5 общежитий СПО на сумму </a:t>
            </a:r>
            <a:r>
              <a:rPr lang="ru-RU" sz="2000" b="1" dirty="0" smtClean="0"/>
              <a:t>100 млн. рублей</a:t>
            </a:r>
            <a:r>
              <a:rPr lang="ru-RU" sz="2000" dirty="0" smtClean="0"/>
              <a:t>:</a:t>
            </a:r>
          </a:p>
          <a:p>
            <a:r>
              <a:rPr lang="ru-RU" dirty="0" smtClean="0"/>
              <a:t>ГАПОУ РС (Я) «ЯПК им. С.Ф.Гоголева»; </a:t>
            </a:r>
          </a:p>
          <a:p>
            <a:r>
              <a:rPr lang="ru-RU" dirty="0" smtClean="0"/>
              <a:t>ГБПОУ РС (Я) «ЯСХТ»; </a:t>
            </a:r>
          </a:p>
          <a:p>
            <a:r>
              <a:rPr lang="ru-RU" dirty="0" smtClean="0"/>
              <a:t>ГАПОУ РС (Я) «ЯМК»; </a:t>
            </a:r>
          </a:p>
          <a:p>
            <a:r>
              <a:rPr lang="ru-RU" dirty="0" smtClean="0"/>
              <a:t>ГБПОУ РС (Я) «ЯИПК им. В. М. </a:t>
            </a:r>
            <a:r>
              <a:rPr lang="ru-RU" dirty="0" err="1" smtClean="0"/>
              <a:t>Членова</a:t>
            </a:r>
            <a:r>
              <a:rPr lang="ru-RU" dirty="0" smtClean="0"/>
              <a:t>»;  </a:t>
            </a:r>
          </a:p>
          <a:p>
            <a:r>
              <a:rPr lang="ru-RU" dirty="0" smtClean="0"/>
              <a:t>«Спальный корпус санатория «Сосновый бор» на 250 мест»</a:t>
            </a:r>
            <a:endParaRPr lang="ru-RU" dirty="0"/>
          </a:p>
        </p:txBody>
      </p:sp>
      <p:pic>
        <p:nvPicPr>
          <p:cNvPr id="1026" name="Picture 2" descr="C:\Users\ДКВ\Downloads\6222e262c0da25089813e46520e7176ae416da03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57267" y="4722805"/>
            <a:ext cx="2604084" cy="1639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39233" y="1321859"/>
            <a:ext cx="11214100" cy="523220"/>
          </a:xfrm>
        </p:spPr>
        <p:txBody>
          <a:bodyPr/>
          <a:lstStyle/>
          <a:p>
            <a:r>
              <a:rPr lang="en-US" sz="2800" dirty="0" smtClean="0"/>
              <a:t>VIII </a:t>
            </a:r>
            <a:r>
              <a:rPr lang="ru-RU" sz="2800" dirty="0" smtClean="0"/>
              <a:t> МЕЖДУНАРОДНЫЕ ДЕТСКИЕ СПОРТИВНЫЕ ИГРЫ «ДЕТИ АЗИИ 2024»</a:t>
            </a:r>
            <a:endParaRPr lang="ru-RU" sz="2800" dirty="0"/>
          </a:p>
        </p:txBody>
      </p:sp>
      <p:pic>
        <p:nvPicPr>
          <p:cNvPr id="7" name="Picture 3" descr="C:\Users\Александрович\Downloads\WhatsApp Image 2023-01-15 at 14.18.5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4325" y="0"/>
            <a:ext cx="1981200" cy="1485900"/>
          </a:xfrm>
          <a:prstGeom prst="rect">
            <a:avLst/>
          </a:prstGeom>
          <a:ln>
            <a:noFill/>
          </a:ln>
          <a:effectLst>
            <a:innerShdw blurRad="63500" dir="5700000">
              <a:schemeClr val="bg2">
                <a:lumMod val="40000"/>
                <a:lumOff val="60000"/>
                <a:alpha val="39000"/>
              </a:schemeClr>
            </a:inn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7900" y="1254125"/>
            <a:ext cx="11214100" cy="461665"/>
          </a:xfrm>
        </p:spPr>
        <p:txBody>
          <a:bodyPr/>
          <a:lstStyle/>
          <a:p>
            <a:r>
              <a:rPr lang="ru-RU" sz="2400" dirty="0" smtClean="0"/>
              <a:t>КАПИТАЛЬНЫЙ РЕМОНТ СРЕДНЕГО ПРОФЕССИОНАЛЬНОГО ОБРАЗОВАНИЯ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263D6C4-4840-40CC-AC84-17E24B3B7BDE}" type="slidenum">
              <a:rPr lang="ru-RU" noProof="0" smtClean="0"/>
              <a:pPr rtl="0"/>
              <a:t>23</a:t>
            </a:fld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368300" y="1862452"/>
            <a:ext cx="10756900" cy="4093243"/>
          </a:xfrm>
        </p:spPr>
        <p:txBody>
          <a:bodyPr/>
          <a:lstStyle/>
          <a:p>
            <a:pPr marL="273050" indent="-1588" algn="just">
              <a:buNone/>
            </a:pPr>
            <a:r>
              <a:rPr lang="ru-RU" dirty="0" smtClean="0"/>
              <a:t>		</a:t>
            </a:r>
            <a:r>
              <a:rPr lang="ru-RU" sz="2000" dirty="0" smtClean="0"/>
              <a:t>Во исполнение распоряжения Правительства Республики Саха (Якутия) от 15 марта 2023 г. №188-р реализации программы капитального ремонта и оснащения государственных профессиональных образовательных организаций, реализующих программы среднего профессионального образования, расположенных на территории Республики Саха (Якутия) в 2023 отремонтированы 4 объекта СПО на сумму </a:t>
            </a:r>
            <a:r>
              <a:rPr lang="ru-RU" sz="2000" b="1" dirty="0" smtClean="0"/>
              <a:t>58 млн. рублей</a:t>
            </a:r>
            <a:r>
              <a:rPr lang="ru-RU" sz="2000" dirty="0" smtClean="0"/>
              <a:t>:</a:t>
            </a:r>
          </a:p>
          <a:p>
            <a:r>
              <a:rPr lang="ru-RU" sz="2000" dirty="0" smtClean="0"/>
              <a:t>ГБПОУ РС (Я)  «Олекминский техникум»; </a:t>
            </a:r>
          </a:p>
          <a:p>
            <a:r>
              <a:rPr lang="ru-RU" sz="2000" dirty="0" smtClean="0"/>
              <a:t>ГБПОУ РС (Я) «Алданский медицинский колледж», </a:t>
            </a:r>
          </a:p>
          <a:p>
            <a:r>
              <a:rPr lang="ru-RU" sz="2000" dirty="0" smtClean="0"/>
              <a:t>ГАПОУ РС (Я) «ЯПК им.С.Ф. Гоголева» </a:t>
            </a:r>
          </a:p>
          <a:p>
            <a:r>
              <a:rPr lang="ru-RU" sz="2000" dirty="0" smtClean="0"/>
              <a:t>ГБПОУ РС (Я) «Колледж креативных индустрий «Айар-Уустар»</a:t>
            </a:r>
          </a:p>
          <a:p>
            <a:endParaRPr lang="ru-RU" dirty="0"/>
          </a:p>
        </p:txBody>
      </p:sp>
      <p:pic>
        <p:nvPicPr>
          <p:cNvPr id="5" name="Picture 3" descr="C:\Users\Александрович\Downloads\WhatsApp Image 2023-01-15 at 14.18.5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4325" y="0"/>
            <a:ext cx="1981200" cy="1485900"/>
          </a:xfrm>
          <a:prstGeom prst="rect">
            <a:avLst/>
          </a:prstGeom>
          <a:ln>
            <a:noFill/>
          </a:ln>
          <a:effectLst>
            <a:innerShdw blurRad="63500" dir="5700000">
              <a:schemeClr val="bg2">
                <a:lumMod val="40000"/>
                <a:lumOff val="60000"/>
                <a:alpha val="39000"/>
              </a:schemeClr>
            </a:inn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263D6C4-4840-40CC-AC84-17E24B3B7BDE}" type="slidenum">
              <a:rPr lang="ru-RU" noProof="0" smtClean="0"/>
              <a:pPr rtl="0"/>
              <a:t>24</a:t>
            </a:fld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203201" y="1625385"/>
            <a:ext cx="11734800" cy="4093243"/>
          </a:xfrm>
        </p:spPr>
        <p:txBody>
          <a:bodyPr/>
          <a:lstStyle/>
          <a:p>
            <a:r>
              <a:rPr lang="ru-RU" sz="1800" b="1" dirty="0" smtClean="0"/>
              <a:t>ГКУ «ЦЕНТР РЕСУРСНОГО ОБЕСПЕЧЕНИЯ РАЗВИТИЯ ОБРАЗОВАНИЯ РС(Я)» ПРОВОДИТ: </a:t>
            </a:r>
          </a:p>
          <a:p>
            <a:pPr marL="273050" indent="-1588">
              <a:buNone/>
            </a:pPr>
            <a:r>
              <a:rPr lang="ru-RU" sz="1800" dirty="0" smtClean="0"/>
              <a:t>	- </a:t>
            </a:r>
            <a:r>
              <a:rPr lang="ru-RU" sz="1800" b="1" dirty="0" smtClean="0"/>
              <a:t>Подготовку к новому учебному;</a:t>
            </a:r>
          </a:p>
          <a:p>
            <a:pPr marL="273050" indent="-1588">
              <a:buNone/>
            </a:pPr>
            <a:r>
              <a:rPr lang="ru-RU" sz="1800" b="1" dirty="0" smtClean="0"/>
              <a:t>- Прохождение отопительного сезона (ОЗП) в образовательных учреждениях Минобрнауки РС (Я);</a:t>
            </a:r>
          </a:p>
          <a:p>
            <a:pPr>
              <a:buNone/>
            </a:pPr>
            <a:r>
              <a:rPr lang="ru-RU" sz="1800" b="1" dirty="0" smtClean="0"/>
              <a:t> 	- Внедрение системы управления энергетическими ресурсами (СУЭР);</a:t>
            </a:r>
          </a:p>
          <a:p>
            <a:pPr>
              <a:buNone/>
            </a:pPr>
            <a:r>
              <a:rPr lang="ru-RU" sz="1800" b="1" dirty="0" smtClean="0"/>
              <a:t>	- Создание единой системы автоматизированного учета энергетических ресурсов «</a:t>
            </a:r>
            <a:r>
              <a:rPr lang="ru-RU" sz="1800" b="1" dirty="0" err="1" smtClean="0"/>
              <a:t>Энергучет</a:t>
            </a:r>
            <a:r>
              <a:rPr lang="ru-RU" sz="1800" b="1" dirty="0" smtClean="0"/>
              <a:t>»;</a:t>
            </a:r>
            <a:endParaRPr lang="ru-RU" sz="1800" dirty="0" smtClean="0"/>
          </a:p>
          <a:p>
            <a:pPr>
              <a:buNone/>
            </a:pPr>
            <a:endParaRPr lang="ru-RU" sz="1800" dirty="0" smtClean="0"/>
          </a:p>
          <a:p>
            <a:pPr marL="273050" indent="-1588">
              <a:buFontTx/>
              <a:buChar char="-"/>
            </a:pPr>
            <a:endParaRPr lang="ru-RU" sz="1800" dirty="0" smtClean="0"/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r>
              <a:rPr lang="ru-RU" sz="1800" dirty="0" smtClean="0"/>
              <a:t> </a:t>
            </a:r>
            <a:endParaRPr lang="ru-RU" sz="1800" dirty="0"/>
          </a:p>
        </p:txBody>
      </p:sp>
      <p:pic>
        <p:nvPicPr>
          <p:cNvPr id="2050" name="Picture 2" descr="C:\Users\ДКВ\Downloads\41e047f8-022f-4e91-b453-90029693c4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5359" y="4993216"/>
            <a:ext cx="2578646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ДКВ\Downloads\996ecacc-1edc-4657-bf5b-d97db4f8f8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55667" y="4091190"/>
            <a:ext cx="1709208" cy="695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3" descr="C:\Users\Александрович\Downloads\WhatsApp Image 2023-01-15 at 14.18.5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14325" y="0"/>
            <a:ext cx="1981200" cy="1485900"/>
          </a:xfrm>
          <a:prstGeom prst="rect">
            <a:avLst/>
          </a:prstGeom>
          <a:ln>
            <a:noFill/>
          </a:ln>
          <a:effectLst>
            <a:innerShdw blurRad="63500" dir="5700000">
              <a:schemeClr val="bg2">
                <a:lumMod val="40000"/>
                <a:lumOff val="60000"/>
                <a:alpha val="39000"/>
              </a:schemeClr>
            </a:inn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BE9800F6-D571-48C4-8466-12AA1ADB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263D6C4-4840-40CC-AC84-17E24B3B7BDE}" type="slidenum">
              <a:rPr lang="ru-RU" smtClean="0"/>
              <a:pPr rtl="0"/>
              <a:t>25</a:t>
            </a:fld>
            <a:endParaRPr lang="ru-RU"/>
          </a:p>
        </p:txBody>
      </p:sp>
      <p:pic>
        <p:nvPicPr>
          <p:cNvPr id="3" name="Picture 3" descr="C:\Users\Александрович\Downloads\WhatsApp Image 2023-01-15 at 14.18.5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4325" y="0"/>
            <a:ext cx="1981200" cy="1485900"/>
          </a:xfrm>
          <a:prstGeom prst="rect">
            <a:avLst/>
          </a:prstGeom>
          <a:ln>
            <a:noFill/>
          </a:ln>
          <a:effectLst>
            <a:innerShdw blurRad="63500" dir="5700000">
              <a:schemeClr val="bg2">
                <a:lumMod val="40000"/>
                <a:lumOff val="60000"/>
                <a:alpha val="39000"/>
              </a:schemeClr>
            </a:innerShdw>
          </a:effectLst>
        </p:spPr>
      </p:pic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BD179B88-D43C-4A31-9A52-3498E9430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6886" y="485775"/>
            <a:ext cx="3179063" cy="1077218"/>
          </a:xfrm>
        </p:spPr>
        <p:txBody>
          <a:bodyPr rtlCol="0"/>
          <a:lstStyle/>
          <a:p>
            <a:pPr algn="ctr"/>
            <a:r>
              <a:rPr lang="ru-RU" sz="3200" dirty="0" smtClean="0">
                <a:cs typeface="Times New Roman" pitchFamily="18" charset="0"/>
              </a:rPr>
              <a:t>Обеспечение автотранспортом </a:t>
            </a:r>
            <a:endParaRPr lang="ru-RU" sz="3200" dirty="0">
              <a:cs typeface="Times New Roman" pitchFamily="18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CDDBE65-9AB1-4989-AF86-726591A6A12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051133" y="1571624"/>
            <a:ext cx="5828231" cy="4895851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0" indent="0" algn="just">
              <a:spcAft>
                <a:spcPts val="0"/>
              </a:spcAft>
              <a:buNone/>
              <a:tabLst>
                <a:tab pos="450215" algn="l"/>
              </a:tabLst>
            </a:pPr>
            <a:r>
              <a:rPr lang="ru-RU" sz="2300" dirty="0">
                <a:solidFill>
                  <a:schemeClr val="bg1"/>
                </a:solidFill>
                <a:ea typeface="Calibri" panose="020F0502020204030204" pitchFamily="34" charset="0"/>
                <a:cs typeface="Times New Roman" pitchFamily="18" charset="0"/>
              </a:rPr>
              <a:t>В 2023 году согласно Распоряжению  Правительства Российской Федерации  от 27 июня 2023 г. № 1695-р получены 44 единиц школьных автобусов на общую сумму  121,62 млн. рублей, в том числе: </a:t>
            </a:r>
          </a:p>
          <a:p>
            <a:pPr marL="0" indent="0" algn="just">
              <a:spcAft>
                <a:spcPts val="0"/>
              </a:spcAft>
              <a:buNone/>
              <a:tabLst>
                <a:tab pos="450215" algn="l"/>
              </a:tabLst>
            </a:pPr>
            <a:endParaRPr lang="ru-RU" sz="2300" dirty="0">
              <a:solidFill>
                <a:schemeClr val="bg1"/>
              </a:solidFill>
              <a:ea typeface="Calibri" panose="020F0502020204030204" pitchFamily="34" charset="0"/>
              <a:cs typeface="Times New Roman" pitchFamily="18" charset="0"/>
            </a:endParaRPr>
          </a:p>
          <a:p>
            <a:pPr marL="0" indent="0" algn="just">
              <a:spcAft>
                <a:spcPts val="0"/>
              </a:spcAft>
              <a:buNone/>
              <a:tabLst>
                <a:tab pos="450215" algn="l"/>
              </a:tabLst>
            </a:pPr>
            <a:r>
              <a:rPr lang="ru-RU" sz="2300" dirty="0">
                <a:solidFill>
                  <a:schemeClr val="bg1"/>
                </a:solidFill>
              </a:rPr>
              <a:t>7 автобусов марки ПАЗ </a:t>
            </a:r>
          </a:p>
          <a:p>
            <a:pPr marL="0" indent="0" algn="just">
              <a:spcAft>
                <a:spcPts val="0"/>
              </a:spcAft>
              <a:buNone/>
              <a:tabLst>
                <a:tab pos="450215" algn="l"/>
              </a:tabLst>
            </a:pPr>
            <a:r>
              <a:rPr lang="ru-RU" sz="2300" dirty="0">
                <a:solidFill>
                  <a:schemeClr val="bg1"/>
                </a:solidFill>
              </a:rPr>
              <a:t>27 автобусов марки ГАЗ </a:t>
            </a:r>
          </a:p>
          <a:p>
            <a:pPr marL="0" indent="0" algn="just">
              <a:spcAft>
                <a:spcPts val="0"/>
              </a:spcAft>
              <a:buNone/>
              <a:tabLst>
                <a:tab pos="450215" algn="l"/>
              </a:tabLst>
            </a:pPr>
            <a:r>
              <a:rPr lang="ru-RU" sz="2300" dirty="0">
                <a:solidFill>
                  <a:schemeClr val="bg1"/>
                </a:solidFill>
              </a:rPr>
              <a:t>10 автобусов марки УАЗ</a:t>
            </a:r>
            <a:endParaRPr lang="ru-RU" sz="2300" dirty="0">
              <a:solidFill>
                <a:schemeClr val="bg1"/>
              </a:solidFill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996" y="554290"/>
            <a:ext cx="4115604" cy="27649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74" b="2989"/>
          <a:stretch/>
        </p:blipFill>
        <p:spPr>
          <a:xfrm>
            <a:off x="7542996" y="3547813"/>
            <a:ext cx="4115604" cy="26993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334860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Александрович\Downloads\WhatsApp Image 2023-01-15 at 14.18.5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4325" y="0"/>
            <a:ext cx="1981200" cy="1485900"/>
          </a:xfrm>
          <a:prstGeom prst="rect">
            <a:avLst/>
          </a:prstGeom>
          <a:ln>
            <a:noFill/>
          </a:ln>
          <a:effectLst>
            <a:innerShdw blurRad="63500" dir="5700000">
              <a:schemeClr val="bg2">
                <a:lumMod val="40000"/>
                <a:lumOff val="60000"/>
                <a:alpha val="39000"/>
              </a:schemeClr>
            </a:inn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767" y="1000123"/>
            <a:ext cx="7315081" cy="2554545"/>
          </a:xfrm>
        </p:spPr>
        <p:txBody>
          <a:bodyPr/>
          <a:lstStyle/>
          <a:p>
            <a:pPr algn="ctr"/>
            <a:r>
              <a:rPr lang="ru-RU" dirty="0"/>
              <a:t>Оснащение средствами обучения и воспитания общеобразовательных организаций по программе модернизации школьных систем образования.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263D6C4-4840-40CC-AC84-17E24B3B7BDE}" type="slidenum">
              <a:rPr lang="ru-RU" noProof="0" smtClean="0"/>
              <a:pPr rtl="0"/>
              <a:t>26</a:t>
            </a:fld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444500" y="3230309"/>
            <a:ext cx="6718300" cy="2488319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2000" dirty="0"/>
              <a:t>В 2023 г. </a:t>
            </a:r>
            <a:r>
              <a:rPr lang="ru-RU" sz="2000" dirty="0" smtClean="0"/>
              <a:t>37 </a:t>
            </a:r>
            <a:r>
              <a:rPr lang="ru-RU" sz="2000" dirty="0"/>
              <a:t>школ </a:t>
            </a:r>
            <a:r>
              <a:rPr lang="ru-RU" sz="2000" dirty="0" smtClean="0"/>
              <a:t>оснащены </a:t>
            </a:r>
            <a:r>
              <a:rPr lang="ru-RU" sz="2000" dirty="0"/>
              <a:t>мебелью и оборудованием на общую сумму 331,38 млн.руб., в т.ч. ФБ 308,38 </a:t>
            </a:r>
            <a:r>
              <a:rPr lang="ru-RU" sz="2000" dirty="0" err="1"/>
              <a:t>млн.руб</a:t>
            </a:r>
            <a:r>
              <a:rPr lang="ru-RU" sz="2000" dirty="0"/>
              <a:t>. из 15 МО и ГО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770" y="542925"/>
            <a:ext cx="3441107" cy="25808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770" y="3610865"/>
            <a:ext cx="3459830" cy="25948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865661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633" y="1194859"/>
            <a:ext cx="8343900" cy="1384995"/>
          </a:xfrm>
        </p:spPr>
        <p:txBody>
          <a:bodyPr/>
          <a:lstStyle/>
          <a:p>
            <a:pPr algn="ctr"/>
            <a:r>
              <a:rPr lang="ru-RU" sz="2800" dirty="0"/>
              <a:t>Участие в организации подготовки объектов образования в размещении и питании участников и гостей общереспубликанских мероприятий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263D6C4-4840-40CC-AC84-17E24B3B7BDE}" type="slidenum">
              <a:rPr lang="ru-RU" noProof="0" smtClean="0"/>
              <a:pPr rtl="0"/>
              <a:t>27</a:t>
            </a:fld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452966" y="2965851"/>
            <a:ext cx="6718300" cy="3780342"/>
          </a:xfrm>
        </p:spPr>
        <p:txBody>
          <a:bodyPr/>
          <a:lstStyle/>
          <a:p>
            <a:pPr>
              <a:buFontTx/>
              <a:buChar char="-"/>
            </a:pPr>
            <a:r>
              <a:rPr lang="ru-RU" dirty="0"/>
              <a:t>1-2 июля 2023 ш. XVI республиканский национальный праздник «Ысыах Олонхо» в с. </a:t>
            </a:r>
            <a:r>
              <a:rPr lang="ru-RU" dirty="0" err="1"/>
              <a:t>Томтор</a:t>
            </a:r>
            <a:r>
              <a:rPr lang="ru-RU" dirty="0"/>
              <a:t> </a:t>
            </a:r>
            <a:r>
              <a:rPr lang="ru-RU" dirty="0" err="1"/>
              <a:t>Оймяконского</a:t>
            </a:r>
            <a:r>
              <a:rPr lang="ru-RU" dirty="0"/>
              <a:t> улуса.</a:t>
            </a:r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r>
              <a:rPr lang="ru-RU" dirty="0"/>
              <a:t>12-16 июля 2023 г. XIV Спартакиада РС(Я) по адаптивным видам спорта в МР </a:t>
            </a:r>
            <a:r>
              <a:rPr lang="ru-RU" dirty="0" err="1"/>
              <a:t>Амгинский</a:t>
            </a:r>
            <a:r>
              <a:rPr lang="ru-RU" dirty="0"/>
              <a:t> улус (район).</a:t>
            </a:r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r>
              <a:rPr lang="ru-RU" dirty="0"/>
              <a:t>24 декабря 2024 г. «Елка Главы-2023».</a:t>
            </a:r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r>
              <a:rPr lang="ru-RU" dirty="0"/>
              <a:t>Подготовка к VIII Международным спортивным играм «Дети Азии» в 2024 году.</a:t>
            </a:r>
          </a:p>
        </p:txBody>
      </p:sp>
      <p:pic>
        <p:nvPicPr>
          <p:cNvPr id="1026" name="Picture 2" descr="C:\Users\Василий\Downloads\d3c0d6bb1b5fb9c782798eb3f31354a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79543" y="2027982"/>
            <a:ext cx="2888343" cy="1624033"/>
          </a:xfrm>
          <a:prstGeom prst="rect">
            <a:avLst/>
          </a:prstGeom>
          <a:noFill/>
        </p:spPr>
      </p:pic>
      <p:pic>
        <p:nvPicPr>
          <p:cNvPr id="1027" name="Picture 3" descr="C:\Users\Василий\Desktop\photo_5296248589766480249_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4503" y="3323771"/>
            <a:ext cx="2452965" cy="1634671"/>
          </a:xfrm>
          <a:prstGeom prst="rect">
            <a:avLst/>
          </a:prstGeom>
          <a:noFill/>
        </p:spPr>
      </p:pic>
      <p:pic>
        <p:nvPicPr>
          <p:cNvPr id="1028" name="Picture 4" descr="C:\Users\Василий\Desktop\EG-oblozhka-scaled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77301" y="4672012"/>
            <a:ext cx="2514599" cy="1885950"/>
          </a:xfrm>
          <a:prstGeom prst="rect">
            <a:avLst/>
          </a:prstGeom>
          <a:noFill/>
        </p:spPr>
      </p:pic>
      <p:pic>
        <p:nvPicPr>
          <p:cNvPr id="8" name="Picture 3" descr="C:\Users\Александрович\Downloads\WhatsApp Image 2023-01-15 at 14.18.59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14325" y="0"/>
            <a:ext cx="1981200" cy="1485900"/>
          </a:xfrm>
          <a:prstGeom prst="rect">
            <a:avLst/>
          </a:prstGeom>
          <a:ln>
            <a:noFill/>
          </a:ln>
          <a:effectLst>
            <a:innerShdw blurRad="63500" dir="5700000">
              <a:schemeClr val="bg2">
                <a:lumMod val="40000"/>
                <a:lumOff val="60000"/>
                <a:alpha val="39000"/>
              </a:schemeClr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1120734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033" y="1423457"/>
            <a:ext cx="6187036" cy="584775"/>
          </a:xfrm>
        </p:spPr>
        <p:txBody>
          <a:bodyPr/>
          <a:lstStyle/>
          <a:p>
            <a:r>
              <a:rPr lang="ru-RU" dirty="0"/>
              <a:t>Текущая деятельность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263D6C4-4840-40CC-AC84-17E24B3B7BDE}" type="slidenum">
              <a:rPr lang="ru-RU" noProof="0" smtClean="0"/>
              <a:pPr rtl="0"/>
              <a:t>28</a:t>
            </a:fld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444500" y="2529555"/>
            <a:ext cx="6718300" cy="3189073"/>
          </a:xfrm>
        </p:spPr>
        <p:txBody>
          <a:bodyPr/>
          <a:lstStyle/>
          <a:p>
            <a:r>
              <a:rPr lang="ru-RU" dirty="0" smtClean="0"/>
              <a:t>Работа </a:t>
            </a:r>
            <a:r>
              <a:rPr lang="ru-RU" dirty="0"/>
              <a:t>с МИЗО РС(Я) по постановке на учет, </a:t>
            </a:r>
            <a:r>
              <a:rPr lang="ru-RU" dirty="0" smtClean="0"/>
              <a:t>списанию и передаче </a:t>
            </a:r>
            <a:r>
              <a:rPr lang="ru-RU" dirty="0"/>
              <a:t>движимого имущества Минобрнауки РС(Я) и подведомственных организаций Минобрнауки РС(Я).</a:t>
            </a:r>
          </a:p>
          <a:p>
            <a:r>
              <a:rPr lang="ru-RU" dirty="0" smtClean="0"/>
              <a:t>Согласование перечня средств обучения </a:t>
            </a:r>
            <a:r>
              <a:rPr lang="ru-RU" dirty="0"/>
              <a:t>и воспитания строящихся объектов образования при формировании проектно- сметной документации в части </a:t>
            </a:r>
            <a:r>
              <a:rPr lang="ru-RU" dirty="0" smtClean="0"/>
              <a:t>технологического решения.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221" y="164056"/>
            <a:ext cx="4335379" cy="32515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221" y="3635912"/>
            <a:ext cx="4343167" cy="2897236"/>
          </a:xfrm>
          <a:prstGeom prst="rect">
            <a:avLst/>
          </a:prstGeom>
        </p:spPr>
      </p:pic>
      <p:pic>
        <p:nvPicPr>
          <p:cNvPr id="8" name="Picture 3" descr="C:\Users\Александрович\Downloads\WhatsApp Image 2023-01-15 at 14.18.5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14325" y="0"/>
            <a:ext cx="1981200" cy="1485900"/>
          </a:xfrm>
          <a:prstGeom prst="rect">
            <a:avLst/>
          </a:prstGeom>
          <a:ln>
            <a:noFill/>
          </a:ln>
          <a:effectLst>
            <a:innerShdw blurRad="63500" dir="5700000">
              <a:schemeClr val="bg2">
                <a:lumMod val="40000"/>
                <a:lumOff val="60000"/>
                <a:alpha val="39000"/>
              </a:schemeClr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13360481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BE9800F6-D571-48C4-8466-12AA1ADB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263D6C4-4840-40CC-AC84-17E24B3B7BDE}" type="slidenum">
              <a:rPr lang="ru-RU" smtClean="0"/>
              <a:pPr rtl="0"/>
              <a:t>29</a:t>
            </a:fld>
            <a:endParaRPr lang="ru-RU"/>
          </a:p>
        </p:txBody>
      </p:sp>
      <p:pic>
        <p:nvPicPr>
          <p:cNvPr id="3" name="Picture 3" descr="C:\Users\Александрович\Downloads\WhatsApp Image 2023-01-15 at 14.18.5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4325" y="0"/>
            <a:ext cx="1981200" cy="1485900"/>
          </a:xfrm>
          <a:prstGeom prst="rect">
            <a:avLst/>
          </a:prstGeom>
          <a:ln>
            <a:noFill/>
          </a:ln>
          <a:effectLst>
            <a:innerShdw blurRad="63500" dir="5700000">
              <a:schemeClr val="bg2">
                <a:lumMod val="40000"/>
                <a:lumOff val="60000"/>
                <a:alpha val="39000"/>
              </a:schemeClr>
            </a:innerShdw>
          </a:effectLst>
        </p:spPr>
      </p:pic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1371600" y="128143"/>
            <a:ext cx="55530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Поступление товара на склады</a:t>
            </a:r>
            <a:r>
              <a:rPr kumimoji="0" lang="ru-RU" sz="32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ГКУ «ЦРОРО РС(Я)</a:t>
            </a:r>
            <a:endParaRPr kumimoji="0" lang="ru-RU" sz="4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  <a:cs typeface="Arial" pitchFamily="34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0" y="131021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810380" y="2203622"/>
            <a:ext cx="962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25,32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241970" y="1559783"/>
            <a:ext cx="962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14,17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564407" y="3652194"/>
            <a:ext cx="1095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129,72</a:t>
            </a:r>
            <a:endParaRPr lang="ru-RU" dirty="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7685903" y="1102083"/>
            <a:ext cx="4134621" cy="1938992"/>
          </a:xfrm>
          <a:prstGeom prst="rect">
            <a:avLst/>
          </a:prstGeom>
          <a:ln>
            <a:solidFill>
              <a:schemeClr val="bg1"/>
            </a:solidFill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  <a:t>На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Times New Roman" pitchFamily="18" charset="0"/>
              </a:rPr>
              <a:t>склады Ресурсного центра в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Times New Roman" pitchFamily="18" charset="0"/>
              </a:rPr>
              <a:t>2023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Times New Roman" pitchFamily="18" charset="0"/>
              </a:rPr>
              <a:t>году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Times New Roman" pitchFamily="18" charset="0"/>
              </a:rPr>
              <a:t>принято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Times New Roman" pitchFamily="18" charset="0"/>
              </a:rPr>
              <a:t>товарно-материальных ценностей на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Times New Roman" pitchFamily="18" charset="0"/>
              </a:rPr>
              <a:t>180,63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Times New Roman" pitchFamily="18" charset="0"/>
              </a:rPr>
              <a:t>млн.рублей: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7068065" y="4239831"/>
            <a:ext cx="4943218" cy="830997"/>
          </a:xfrm>
          <a:prstGeom prst="rect">
            <a:avLst/>
          </a:prstGeom>
          <a:ln>
            <a:solidFill>
              <a:schemeClr val="bg1"/>
            </a:solidFill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Times New Roman" pitchFamily="18" charset="0"/>
              </a:rPr>
              <a:t>Выдано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Times New Roman" pitchFamily="18" charset="0"/>
              </a:rPr>
              <a:t>товаров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Times New Roman" pitchFamily="18" charset="0"/>
              </a:rPr>
              <a:t>на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Times New Roman" pitchFamily="18" charset="0"/>
              </a:rPr>
              <a:t>170.13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Times New Roman" pitchFamily="18" charset="0"/>
              </a:rPr>
              <a:t>млн. руб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2" name="Стрелка влево 11"/>
          <p:cNvSpPr/>
          <p:nvPr/>
        </p:nvSpPr>
        <p:spPr>
          <a:xfrm>
            <a:off x="6728511" y="2005142"/>
            <a:ext cx="819150" cy="276225"/>
          </a:xfrm>
          <a:prstGeom prst="lef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44726" y="1473285"/>
            <a:ext cx="962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11,4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334860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трелка вниз 21"/>
          <p:cNvSpPr/>
          <p:nvPr/>
        </p:nvSpPr>
        <p:spPr>
          <a:xfrm>
            <a:off x="10777856" y="2839297"/>
            <a:ext cx="110489" cy="2289810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BE9800F6-D571-48C4-8466-12AA1ADB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263D6C4-4840-40CC-AC84-17E24B3B7BDE}" type="slidenum">
              <a:rPr lang="ru-RU" smtClean="0"/>
              <a:pPr rtl="0"/>
              <a:t>3</a:t>
            </a:fld>
            <a:endParaRPr lang="ru-RU"/>
          </a:p>
        </p:txBody>
      </p:sp>
      <p:pic>
        <p:nvPicPr>
          <p:cNvPr id="3" name="Picture 3" descr="C:\Users\Александрович\Downloads\WhatsApp Image 2023-01-15 at 14.18.5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4325" y="0"/>
            <a:ext cx="1981200" cy="1485900"/>
          </a:xfrm>
          <a:prstGeom prst="rect">
            <a:avLst/>
          </a:prstGeom>
          <a:ln>
            <a:noFill/>
          </a:ln>
          <a:effectLst>
            <a:innerShdw blurRad="63500" dir="5700000">
              <a:schemeClr val="bg2">
                <a:lumMod val="40000"/>
                <a:lumOff val="60000"/>
                <a:alpha val="39000"/>
              </a:schemeClr>
            </a:innerShdw>
          </a:effectLst>
        </p:spPr>
      </p:pic>
      <p:sp>
        <p:nvSpPr>
          <p:cNvPr id="8" name="Заголовок 3">
            <a:extLst>
              <a:ext uri="{FF2B5EF4-FFF2-40B4-BE49-F238E27FC236}">
                <a16:creationId xmlns:a16="http://schemas.microsoft.com/office/drawing/2014/main" xmlns="" id="{BD179B88-D43C-4A31-9A52-3498E9430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50" y="485775"/>
            <a:ext cx="7581900" cy="584775"/>
          </a:xfrm>
        </p:spPr>
        <p:txBody>
          <a:bodyPr rtlCol="0"/>
          <a:lstStyle/>
          <a:p>
            <a:r>
              <a:rPr lang="ru-RU" sz="3200" dirty="0">
                <a:cs typeface="Times New Roman" pitchFamily="18" charset="0"/>
              </a:rPr>
              <a:t>СТРОИТЕЛЬСТВО ОБЪЕКТОВ ОБРАЗОВАНИЯ</a:t>
            </a:r>
          </a:p>
        </p:txBody>
      </p:sp>
      <p:sp>
        <p:nvSpPr>
          <p:cNvPr id="9" name="Текст 4">
            <a:extLst>
              <a:ext uri="{FF2B5EF4-FFF2-40B4-BE49-F238E27FC236}">
                <a16:creationId xmlns:a16="http://schemas.microsoft.com/office/drawing/2014/main" xmlns="" id="{DCDDBE65-9AB1-4989-AF86-726591A6A12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447799" y="1466850"/>
            <a:ext cx="9439276" cy="13430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</a:rPr>
              <a:t>По итогам </a:t>
            </a:r>
            <a:r>
              <a:rPr lang="ru-RU" sz="2000" dirty="0" smtClean="0">
                <a:solidFill>
                  <a:schemeClr val="bg1"/>
                </a:solidFill>
              </a:rPr>
              <a:t>2023 </a:t>
            </a:r>
            <a:r>
              <a:rPr lang="ru-RU" sz="2000" dirty="0">
                <a:solidFill>
                  <a:schemeClr val="bg1"/>
                </a:solidFill>
              </a:rPr>
              <a:t>года в рамках Инвестиционной программы Республики Саха (Якутия) на </a:t>
            </a:r>
            <a:r>
              <a:rPr lang="ru-RU" sz="2000" dirty="0" smtClean="0">
                <a:solidFill>
                  <a:schemeClr val="bg1"/>
                </a:solidFill>
              </a:rPr>
              <a:t>2023 </a:t>
            </a:r>
            <a:r>
              <a:rPr lang="ru-RU" sz="2000" dirty="0">
                <a:solidFill>
                  <a:schemeClr val="bg1"/>
                </a:solidFill>
              </a:rPr>
              <a:t>год и на плановый период </a:t>
            </a:r>
            <a:r>
              <a:rPr lang="ru-RU" sz="2000" dirty="0" smtClean="0">
                <a:solidFill>
                  <a:schemeClr val="bg1"/>
                </a:solidFill>
              </a:rPr>
              <a:t>2024 </a:t>
            </a:r>
            <a:r>
              <a:rPr lang="ru-RU" sz="2000" dirty="0">
                <a:solidFill>
                  <a:schemeClr val="bg1"/>
                </a:solidFill>
              </a:rPr>
              <a:t>и </a:t>
            </a:r>
            <a:r>
              <a:rPr lang="ru-RU" sz="2000" dirty="0" smtClean="0">
                <a:solidFill>
                  <a:schemeClr val="bg1"/>
                </a:solidFill>
              </a:rPr>
              <a:t>2025 </a:t>
            </a:r>
            <a:r>
              <a:rPr lang="ru-RU" sz="2000" dirty="0">
                <a:solidFill>
                  <a:schemeClr val="bg1"/>
                </a:solidFill>
              </a:rPr>
              <a:t>годов за счет всех источников финансирования введены в эксплуатацию </a:t>
            </a:r>
            <a:r>
              <a:rPr lang="ru-RU" sz="2000" dirty="0" smtClean="0">
                <a:solidFill>
                  <a:schemeClr val="bg1"/>
                </a:solidFill>
              </a:rPr>
              <a:t>13 </a:t>
            </a:r>
            <a:r>
              <a:rPr lang="ru-RU" sz="2000" dirty="0">
                <a:solidFill>
                  <a:schemeClr val="bg1"/>
                </a:solidFill>
              </a:rPr>
              <a:t>школ на </a:t>
            </a:r>
            <a:r>
              <a:rPr lang="ru-RU" sz="2000" dirty="0" smtClean="0">
                <a:solidFill>
                  <a:schemeClr val="bg1"/>
                </a:solidFill>
              </a:rPr>
              <a:t>2981  </a:t>
            </a:r>
            <a:r>
              <a:rPr lang="ru-RU" sz="2000" dirty="0">
                <a:solidFill>
                  <a:schemeClr val="bg1"/>
                </a:solidFill>
              </a:rPr>
              <a:t>учащихся, что на </a:t>
            </a:r>
            <a:r>
              <a:rPr lang="ru-RU" sz="2000" dirty="0" smtClean="0">
                <a:solidFill>
                  <a:schemeClr val="bg1"/>
                </a:solidFill>
              </a:rPr>
              <a:t>1 школу больше </a:t>
            </a:r>
            <a:r>
              <a:rPr lang="ru-RU" sz="2000" dirty="0">
                <a:solidFill>
                  <a:schemeClr val="bg1"/>
                </a:solidFill>
              </a:rPr>
              <a:t>чем в </a:t>
            </a:r>
            <a:r>
              <a:rPr lang="ru-RU" sz="2000" dirty="0" smtClean="0">
                <a:solidFill>
                  <a:schemeClr val="bg1"/>
                </a:solidFill>
              </a:rPr>
              <a:t>2022 </a:t>
            </a:r>
            <a:r>
              <a:rPr lang="ru-RU" sz="2000" dirty="0">
                <a:solidFill>
                  <a:schemeClr val="bg1"/>
                </a:solidFill>
              </a:rPr>
              <a:t>году, в том числе: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8625" y="3238500"/>
            <a:ext cx="3390900" cy="14773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/>
              <a:t>4</a:t>
            </a:r>
            <a:r>
              <a:rPr lang="ru-RU" b="1" dirty="0" smtClean="0"/>
              <a:t> </a:t>
            </a:r>
            <a:r>
              <a:rPr lang="ru-RU" b="1" dirty="0"/>
              <a:t>школ на </a:t>
            </a:r>
            <a:r>
              <a:rPr lang="ru-RU" b="1" dirty="0" smtClean="0"/>
              <a:t>1160 </a:t>
            </a:r>
            <a:r>
              <a:rPr lang="ru-RU" b="1" dirty="0"/>
              <a:t>мест по реализации регионального проекта «Современная школа» национального проекта «Образование»: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2426970" y="4926330"/>
            <a:ext cx="3390900" cy="175432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/>
              <a:t>в рамках госпрограммы РФ «Комплексное развитие сельских территорий» с использованием федеральной субсидии - </a:t>
            </a:r>
            <a:r>
              <a:rPr lang="ru-RU" b="1" dirty="0" smtClean="0"/>
              <a:t>2 </a:t>
            </a:r>
            <a:r>
              <a:rPr lang="ru-RU" b="1" dirty="0"/>
              <a:t>детских сада на </a:t>
            </a:r>
            <a:r>
              <a:rPr lang="ru-RU" b="1" dirty="0" smtClean="0"/>
              <a:t>100 </a:t>
            </a:r>
            <a:r>
              <a:rPr lang="ru-RU" b="1" dirty="0"/>
              <a:t>мест: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6579870" y="5172075"/>
            <a:ext cx="3390900" cy="9233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/>
              <a:t>за счет внебюджетных средств в </a:t>
            </a:r>
            <a:r>
              <a:rPr lang="ru-RU" b="1" dirty="0" err="1"/>
              <a:t>Намском</a:t>
            </a:r>
            <a:r>
              <a:rPr lang="ru-RU" b="1" dirty="0"/>
              <a:t> улусе  2 детских сада на </a:t>
            </a:r>
            <a:r>
              <a:rPr lang="ru-RU" b="1" dirty="0" smtClean="0"/>
              <a:t>110 </a:t>
            </a:r>
            <a:r>
              <a:rPr lang="ru-RU" b="1" dirty="0"/>
              <a:t>мест: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4076701" y="3238500"/>
            <a:ext cx="4067174" cy="14773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/>
              <a:t>4</a:t>
            </a:r>
            <a:r>
              <a:rPr lang="ru-RU" b="1" dirty="0" smtClean="0"/>
              <a:t> </a:t>
            </a:r>
            <a:r>
              <a:rPr lang="ru-RU" b="1" dirty="0"/>
              <a:t>школы на </a:t>
            </a:r>
            <a:r>
              <a:rPr lang="ru-RU" b="1" dirty="0" smtClean="0"/>
              <a:t>450 </a:t>
            </a:r>
            <a:r>
              <a:rPr lang="ru-RU" b="1" dirty="0"/>
              <a:t>мест по госпрограмме РФ «Комплексное развитие сельских территорий» с использованием федеральной субсидии: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8391525" y="3238500"/>
            <a:ext cx="3390900" cy="14773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5 </a:t>
            </a:r>
            <a:r>
              <a:rPr lang="ru-RU" b="1" dirty="0"/>
              <a:t>школ на </a:t>
            </a:r>
            <a:r>
              <a:rPr lang="ru-RU" b="1" dirty="0" smtClean="0"/>
              <a:t>1371 мест </a:t>
            </a:r>
            <a:r>
              <a:rPr lang="ru-RU" b="1" dirty="0"/>
              <a:t>за счет госбюджета Республики Саха (Якутия) и местного бюджета муниципальных образований:</a:t>
            </a:r>
            <a:endParaRPr lang="ru-RU" dirty="0"/>
          </a:p>
        </p:txBody>
      </p:sp>
      <p:sp>
        <p:nvSpPr>
          <p:cNvPr id="25" name="Стрелка вниз 24"/>
          <p:cNvSpPr/>
          <p:nvPr/>
        </p:nvSpPr>
        <p:spPr>
          <a:xfrm>
            <a:off x="2400301" y="2823210"/>
            <a:ext cx="175260" cy="361950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>
            <a:off x="8212456" y="2830830"/>
            <a:ext cx="110489" cy="2289810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низ 28"/>
          <p:cNvSpPr/>
          <p:nvPr/>
        </p:nvSpPr>
        <p:spPr>
          <a:xfrm>
            <a:off x="6027421" y="2830830"/>
            <a:ext cx="175260" cy="361950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низ 29"/>
          <p:cNvSpPr/>
          <p:nvPr/>
        </p:nvSpPr>
        <p:spPr>
          <a:xfrm>
            <a:off x="3909061" y="2807970"/>
            <a:ext cx="87629" cy="2068830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низ 30"/>
          <p:cNvSpPr/>
          <p:nvPr/>
        </p:nvSpPr>
        <p:spPr>
          <a:xfrm>
            <a:off x="9865996" y="2821305"/>
            <a:ext cx="175260" cy="361950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0133902" y="5243118"/>
            <a:ext cx="1946246" cy="118308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/>
              <a:t>В рамках реализации мероприятий Общереспубликанского движения добрых дел «Моя Якутия в 21 веке» 2 детских сада на 75 мест:</a:t>
            </a:r>
            <a:endParaRPr lang="ru-RU" sz="1100" b="1" dirty="0"/>
          </a:p>
        </p:txBody>
      </p:sp>
    </p:spTree>
    <p:extLst>
      <p:ext uri="{BB962C8B-B14F-4D97-AF65-F5344CB8AC3E}">
        <p14:creationId xmlns:p14="http://schemas.microsoft.com/office/powerpoint/2010/main" xmlns="" val="3733486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263D6C4-4840-40CC-AC84-17E24B3B7BDE}" type="slidenum">
              <a:rPr lang="ru-RU" noProof="0" smtClean="0"/>
              <a:pPr rtl="0"/>
              <a:t>30</a:t>
            </a:fld>
            <a:endParaRPr lang="ru-RU" noProof="0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957859" y="678477"/>
          <a:ext cx="8874898" cy="5903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263D6C4-4840-40CC-AC84-17E24B3B7BDE}" type="slidenum">
              <a:rPr lang="ru-RU" noProof="0" smtClean="0"/>
              <a:pPr rtl="0"/>
              <a:t>31</a:t>
            </a:fld>
            <a:endParaRPr lang="ru-RU" noProof="0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263D6C4-4840-40CC-AC84-17E24B3B7BDE}" type="slidenum">
              <a:rPr lang="ru-RU" noProof="0" smtClean="0"/>
              <a:pPr rtl="0"/>
              <a:t>32</a:t>
            </a:fld>
            <a:endParaRPr lang="ru-RU" noProof="0"/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1999049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263D6C4-4840-40CC-AC84-17E24B3B7BDE}" type="slidenum">
              <a:rPr lang="ru-RU" noProof="0" smtClean="0"/>
              <a:pPr rtl="0"/>
              <a:t>33</a:t>
            </a:fld>
            <a:endParaRPr lang="ru-RU" noProof="0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BE9800F6-D571-48C4-8466-12AA1ADB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263D6C4-4840-40CC-AC84-17E24B3B7BDE}" type="slidenum">
              <a:rPr lang="ru-RU" smtClean="0"/>
              <a:pPr rtl="0"/>
              <a:t>34</a:t>
            </a:fld>
            <a:endParaRPr lang="ru-RU"/>
          </a:p>
        </p:txBody>
      </p:sp>
      <p:pic>
        <p:nvPicPr>
          <p:cNvPr id="3" name="Picture 3" descr="C:\Users\Александрович\Downloads\WhatsApp Image 2023-01-15 at 14.18.5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4325" y="0"/>
            <a:ext cx="1981200" cy="1485900"/>
          </a:xfrm>
          <a:prstGeom prst="rect">
            <a:avLst/>
          </a:prstGeom>
          <a:ln>
            <a:noFill/>
          </a:ln>
          <a:effectLst>
            <a:innerShdw blurRad="63500" dir="5700000">
              <a:schemeClr val="bg2">
                <a:lumMod val="40000"/>
                <a:lumOff val="60000"/>
                <a:alpha val="39000"/>
              </a:schemeClr>
            </a:innerShdw>
          </a:effectLst>
        </p:spPr>
      </p:pic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790574" y="481341"/>
            <a:ext cx="65055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Основные цели и задачи на 2024 год </a:t>
            </a:r>
            <a:endParaRPr kumimoji="0" lang="ru-RU" sz="3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390525" y="1679044"/>
            <a:ext cx="11239500" cy="4524315"/>
          </a:xfrm>
          <a:prstGeom prst="rect">
            <a:avLst/>
          </a:prstGeom>
          <a:ln>
            <a:solidFill>
              <a:schemeClr val="bg1"/>
            </a:solidFill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dirty="0" smtClean="0"/>
              <a:t>        Перед </a:t>
            </a:r>
            <a:r>
              <a:rPr lang="ru-RU" sz="1200" dirty="0" smtClean="0"/>
              <a:t>ГКУ «ЦРОРО РС (Я)» (ОСПМ)  в 2024 году стоят большие задачи по дальнейшей работе с Минпросвещения России, ФГБУ «Дирекция «Школа-2025»», Минэкономики РС(Я) и Минстроем РС(Я) в целях необходимого сопровождения реализации программных мероприятий и обеспечения финансирования строительства планируемых к вводу в эксплуатацию 25-ти объектов образования, в том числе: </a:t>
            </a:r>
          </a:p>
          <a:p>
            <a:r>
              <a:rPr lang="ru-RU" sz="1200" dirty="0" smtClean="0"/>
              <a:t>-18 объектов  общего образования – школ в рамках Инвестиционной программы Республики Саха (Якутия), что в 1,4 раза выше показателя 2023 года, с созданием 5015 новых мест для  учащихся, из них с использованием федеральной субсидии в рамках национального проекта «Образование» - 9 школ всего  на 3980 новых мест и в рамках ФАИП – школа на 150 новых мест в с. </a:t>
            </a:r>
            <a:r>
              <a:rPr lang="ru-RU" sz="1200" dirty="0" err="1" smtClean="0"/>
              <a:t>Бясь-Кюель</a:t>
            </a:r>
            <a:r>
              <a:rPr lang="ru-RU" sz="1200" dirty="0" smtClean="0"/>
              <a:t> Горного улуса;</a:t>
            </a:r>
          </a:p>
          <a:p>
            <a:r>
              <a:rPr lang="ru-RU" sz="1200" dirty="0" smtClean="0"/>
              <a:t>-. 5 объектов дошкольного образования на 555 мест;</a:t>
            </a:r>
          </a:p>
          <a:p>
            <a:r>
              <a:rPr lang="ru-RU" sz="1200" dirty="0" smtClean="0"/>
              <a:t>-  3 объекта дополнительного образования на 664 места, в том числе в рамках реализации государственно-частного партнерства значимый объект «Круглогодичный детский центр отдыха и оздоровления «Полярная звезда» (на 350 мест в смену);</a:t>
            </a:r>
          </a:p>
          <a:p>
            <a:pPr fontAlgn="base"/>
            <a:r>
              <a:rPr lang="ru-RU" sz="1200" dirty="0" smtClean="0"/>
              <a:t>- проведение работы с муниципальными образованиями и подведомственными учреждениями </a:t>
            </a:r>
            <a:r>
              <a:rPr lang="ru-RU" sz="1200" dirty="0" err="1" smtClean="0"/>
              <a:t>Минобрнауки</a:t>
            </a:r>
            <a:r>
              <a:rPr lang="ru-RU" sz="1200" dirty="0" smtClean="0"/>
              <a:t> РС(Я)  по подготовке всех образовательных организаций республики к новому 2024-2025 учебному году;</a:t>
            </a:r>
          </a:p>
          <a:p>
            <a:pPr fontAlgn="base"/>
            <a:r>
              <a:rPr lang="ru-RU" sz="1200" dirty="0" smtClean="0"/>
              <a:t>- по программе «Модернизация школьных систем образования» в 2024 году планируется завершения капитального ремонта школ;</a:t>
            </a:r>
          </a:p>
          <a:p>
            <a:pPr fontAlgn="base"/>
            <a:r>
              <a:rPr lang="ru-RU" sz="1200" dirty="0" smtClean="0"/>
              <a:t>- подготовка заявочной компании по капитальным ремонтам детских садов и объектов среднего профессионального образования Республики Саха (Якутия); </a:t>
            </a:r>
          </a:p>
          <a:p>
            <a:pPr fontAlgn="base"/>
            <a:r>
              <a:rPr lang="ru-RU" sz="1200" dirty="0" smtClean="0"/>
              <a:t>- Разработка программы по энергосбережению на 2023-2026 годы подведомственных учреждений </a:t>
            </a:r>
            <a:r>
              <a:rPr lang="ru-RU" sz="1200" dirty="0" err="1" smtClean="0"/>
              <a:t>Минобрнауки</a:t>
            </a:r>
            <a:r>
              <a:rPr lang="ru-RU" sz="1200" dirty="0" smtClean="0"/>
              <a:t> РС(Я) в программный комплекс «СУЭР»;</a:t>
            </a:r>
          </a:p>
          <a:p>
            <a:pPr fontAlgn="base"/>
            <a:r>
              <a:rPr lang="ru-RU" sz="1200" dirty="0" smtClean="0"/>
              <a:t>- Взаимодействие с обслуживающими организациями для дополнительной установки модемов с </a:t>
            </a:r>
            <a:r>
              <a:rPr lang="ru-RU" sz="1200" dirty="0" err="1" smtClean="0"/>
              <a:t>СИМ-картой</a:t>
            </a:r>
            <a:r>
              <a:rPr lang="ru-RU" sz="1200" dirty="0" smtClean="0"/>
              <a:t> и приборов вычислителя количества теплоты для проекта «</a:t>
            </a:r>
            <a:r>
              <a:rPr lang="ru-RU" sz="1200" dirty="0" err="1" smtClean="0"/>
              <a:t>Энергоучет</a:t>
            </a:r>
            <a:r>
              <a:rPr lang="ru-RU" sz="1200" dirty="0" smtClean="0"/>
              <a:t>».</a:t>
            </a:r>
          </a:p>
          <a:p>
            <a:pPr lvl="0" fontAlgn="base"/>
            <a:r>
              <a:rPr lang="ru-RU" sz="1200" dirty="0" smtClean="0"/>
              <a:t>Материально - техническое оснащение образовательных организаций республики в рамках национального проекта «Образование» и по программе «Модернизация школьных систем образования»»; </a:t>
            </a:r>
          </a:p>
          <a:p>
            <a:pPr fontAlgn="base"/>
            <a:r>
              <a:rPr lang="ru-RU" sz="1200" dirty="0" smtClean="0"/>
              <a:t>- </a:t>
            </a:r>
            <a:r>
              <a:rPr lang="ru-RU" sz="1200" dirty="0" smtClean="0"/>
              <a:t>Содействие в реализации республиканских мероприятий «</a:t>
            </a:r>
            <a:r>
              <a:rPr lang="ru-RU" sz="1200" dirty="0" err="1" smtClean="0"/>
              <a:t>Ысыах</a:t>
            </a:r>
            <a:r>
              <a:rPr lang="ru-RU" sz="1200" dirty="0" smtClean="0"/>
              <a:t> </a:t>
            </a:r>
            <a:r>
              <a:rPr lang="ru-RU" sz="1200" dirty="0" err="1" smtClean="0"/>
              <a:t>Олонхо</a:t>
            </a:r>
            <a:r>
              <a:rPr lang="ru-RU" sz="1200" dirty="0" smtClean="0"/>
              <a:t>» в </a:t>
            </a:r>
            <a:r>
              <a:rPr lang="ru-RU" sz="1200" dirty="0" err="1" smtClean="0"/>
              <a:t>Амгинском</a:t>
            </a:r>
            <a:r>
              <a:rPr lang="ru-RU" sz="1200" dirty="0" smtClean="0"/>
              <a:t> улусе и участие в проведении Игр «Дети Азии» в части размещения гостей и участников</a:t>
            </a:r>
          </a:p>
          <a:p>
            <a:r>
              <a:rPr lang="ru-RU" sz="1200" dirty="0" smtClean="0"/>
              <a:t> </a:t>
            </a:r>
            <a:r>
              <a:rPr lang="ru-RU" sz="1200" dirty="0" smtClean="0"/>
              <a:t>        </a:t>
            </a:r>
            <a:r>
              <a:rPr lang="ru-RU" sz="1200" dirty="0" smtClean="0"/>
              <a:t>Кроме </a:t>
            </a:r>
            <a:r>
              <a:rPr lang="ru-RU" sz="1200" dirty="0" smtClean="0"/>
              <a:t>того, необходимо проведение работы по обеспечению проектирования объектов образования и внесению изменений в порядок формирования очередности строительства (реконструкции), приобретения объектов образования в рамках Инвестиционной программы Республики Саха (Якутия) для эффективности реализации мероприятий Госпрограммы по ликвидации аварийных зданий школ, детских садов и 2-хсменного обучения с созданием современной образовательной среды в населенных пунктах республики.</a:t>
            </a:r>
            <a:endParaRPr lang="ru-RU" sz="1200" dirty="0"/>
          </a:p>
        </p:txBody>
      </p:sp>
    </p:spTree>
    <p:extLst>
      <p:ext uri="{BB962C8B-B14F-4D97-AF65-F5344CB8AC3E}">
        <p14:creationId xmlns="" xmlns:p14="http://schemas.microsoft.com/office/powerpoint/2010/main" val="37334860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BE9800F6-D571-48C4-8466-12AA1ADB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263D6C4-4840-40CC-AC84-17E24B3B7BDE}" type="slidenum">
              <a:rPr lang="ru-RU" smtClean="0"/>
              <a:pPr rtl="0"/>
              <a:t>35</a:t>
            </a:fld>
            <a:endParaRPr lang="ru-RU"/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3724160" y="2822289"/>
            <a:ext cx="48960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Спасибо за внимание!</a:t>
            </a:r>
            <a:endParaRPr kumimoji="0" lang="ru-RU" sz="4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34860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BE9800F6-D571-48C4-8466-12AA1ADB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263D6C4-4840-40CC-AC84-17E24B3B7BDE}" type="slidenum">
              <a:rPr lang="ru-RU" smtClean="0"/>
              <a:pPr rtl="0"/>
              <a:t>4</a:t>
            </a:fld>
            <a:endParaRPr lang="ru-RU"/>
          </a:p>
        </p:txBody>
      </p:sp>
      <p:pic>
        <p:nvPicPr>
          <p:cNvPr id="3" name="Picture 3" descr="C:\Users\Александрович\Downloads\WhatsApp Image 2023-01-15 at 14.18.5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4325" y="0"/>
            <a:ext cx="1981200" cy="1485900"/>
          </a:xfrm>
          <a:prstGeom prst="rect">
            <a:avLst/>
          </a:prstGeom>
          <a:ln>
            <a:noFill/>
          </a:ln>
          <a:effectLst>
            <a:innerShdw blurRad="63500" dir="5700000">
              <a:schemeClr val="bg2">
                <a:lumMod val="40000"/>
                <a:lumOff val="60000"/>
                <a:alpha val="39000"/>
              </a:schemeClr>
            </a:inn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466847" y="553135"/>
            <a:ext cx="732347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/>
              <a:t>Школа-сад на 150/75 мест в с. </a:t>
            </a:r>
            <a:r>
              <a:rPr lang="ru-RU" sz="2000" b="1" dirty="0" err="1"/>
              <a:t>Абага</a:t>
            </a:r>
            <a:r>
              <a:rPr lang="ru-RU" sz="2000" b="1" dirty="0"/>
              <a:t> </a:t>
            </a:r>
            <a:r>
              <a:rPr lang="ru-RU" sz="2000" b="1" dirty="0" err="1"/>
              <a:t>Амгинского</a:t>
            </a:r>
            <a:r>
              <a:rPr lang="ru-RU" sz="2000" b="1" dirty="0"/>
              <a:t> района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E6F1900-606F-4A99-BEF6-19AE8EFD7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7483" y="1147174"/>
            <a:ext cx="7431117" cy="305604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146A61F-C955-4D26-A282-6FDF20E7C2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423" y="1485900"/>
            <a:ext cx="3623095" cy="271732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3002DC6-233A-4989-B2D8-D37E6BAD39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115" y="4360901"/>
            <a:ext cx="4232695" cy="238089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DB84228-3435-48D1-A8F3-2A45AB82C0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3803" y="4360901"/>
            <a:ext cx="4066105" cy="238089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487948" y="5478011"/>
            <a:ext cx="2306973" cy="847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Стоимость объекта – 568,645 </a:t>
            </a:r>
            <a:r>
              <a:rPr lang="ru-RU" dirty="0" err="1" smtClean="0"/>
              <a:t>млн</a:t>
            </a:r>
            <a:r>
              <a:rPr lang="ru-RU" dirty="0" smtClean="0"/>
              <a:t> руб.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33486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BE9800F6-D571-48C4-8466-12AA1ADB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263D6C4-4840-40CC-AC84-17E24B3B7BDE}" type="slidenum">
              <a:rPr lang="ru-RU" smtClean="0"/>
              <a:pPr rtl="0"/>
              <a:t>5</a:t>
            </a:fld>
            <a:endParaRPr lang="ru-RU"/>
          </a:p>
        </p:txBody>
      </p:sp>
      <p:pic>
        <p:nvPicPr>
          <p:cNvPr id="3" name="Picture 3" descr="C:\Users\Александрович\Downloads\WhatsApp Image 2023-01-15 at 14.18.5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4325" y="0"/>
            <a:ext cx="1981200" cy="1485900"/>
          </a:xfrm>
          <a:prstGeom prst="rect">
            <a:avLst/>
          </a:prstGeom>
          <a:ln>
            <a:noFill/>
          </a:ln>
          <a:effectLst>
            <a:innerShdw blurRad="63500" dir="5700000">
              <a:schemeClr val="bg2">
                <a:lumMod val="40000"/>
                <a:lumOff val="60000"/>
                <a:alpha val="39000"/>
              </a:schemeClr>
            </a:inn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514474" y="572185"/>
            <a:ext cx="810577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Школа на 220 учащихся в </a:t>
            </a:r>
            <a:r>
              <a:rPr lang="ru-RU" b="1" dirty="0" err="1">
                <a:solidFill>
                  <a:schemeClr val="tx1"/>
                </a:solidFill>
              </a:rPr>
              <a:t>с.Батагай-Алыта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Эвено-Бытантайского</a:t>
            </a:r>
            <a:r>
              <a:rPr lang="ru-RU" b="1" dirty="0">
                <a:solidFill>
                  <a:schemeClr val="tx1"/>
                </a:solidFill>
              </a:rPr>
              <a:t> улуса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AFCFEC6-7171-4561-A6C1-0704285CE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1101" y="1089084"/>
            <a:ext cx="3738113" cy="28035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2B28D0C-2530-4E0E-87AE-3A50600BBD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3396" y="1328466"/>
            <a:ext cx="3021881" cy="40291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828D64E-5B06-4044-9387-9569214B66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5046" y="1328466"/>
            <a:ext cx="2747364" cy="402917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129EA6A-BD98-458F-9AC9-78B804F365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1100" y="4062601"/>
            <a:ext cx="3738113" cy="259008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556770" y="5687737"/>
            <a:ext cx="2961313" cy="696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Стоимость объекта –701,964 </a:t>
            </a:r>
            <a:r>
              <a:rPr lang="ru-RU" dirty="0" err="1" smtClean="0"/>
              <a:t>млн</a:t>
            </a:r>
            <a:r>
              <a:rPr lang="ru-RU" dirty="0" smtClean="0"/>
              <a:t> руб.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33486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BE9800F6-D571-48C4-8466-12AA1ADB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263D6C4-4840-40CC-AC84-17E24B3B7BDE}" type="slidenum">
              <a:rPr lang="ru-RU" smtClean="0"/>
              <a:pPr rtl="0"/>
              <a:t>6</a:t>
            </a:fld>
            <a:endParaRPr lang="ru-RU"/>
          </a:p>
        </p:txBody>
      </p:sp>
      <p:pic>
        <p:nvPicPr>
          <p:cNvPr id="3" name="Picture 3" descr="C:\Users\Александрович\Downloads\WhatsApp Image 2023-01-15 at 14.18.5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4325" y="0"/>
            <a:ext cx="1981200" cy="1485900"/>
          </a:xfrm>
          <a:prstGeom prst="rect">
            <a:avLst/>
          </a:prstGeom>
          <a:ln>
            <a:noFill/>
          </a:ln>
          <a:effectLst>
            <a:innerShdw blurRad="63500" dir="5700000">
              <a:schemeClr val="bg2">
                <a:lumMod val="40000"/>
                <a:lumOff val="60000"/>
                <a:alpha val="39000"/>
              </a:schemeClr>
            </a:inn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523997" y="524560"/>
            <a:ext cx="7645882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/>
              <a:t>Школа на 120 учащихся в с. </a:t>
            </a:r>
            <a:r>
              <a:rPr lang="ru-RU" sz="2000" b="1" dirty="0" err="1"/>
              <a:t>Мындагай</a:t>
            </a:r>
            <a:r>
              <a:rPr lang="ru-RU" sz="2000" b="1" dirty="0"/>
              <a:t> </a:t>
            </a:r>
            <a:r>
              <a:rPr lang="ru-RU" sz="2000" b="1" dirty="0" err="1"/>
              <a:t>Чурапчинского</a:t>
            </a:r>
            <a:r>
              <a:rPr lang="ru-RU" sz="2000" b="1" dirty="0"/>
              <a:t> улуса 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22DA536-1FF7-4422-A84C-11439A56D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680" y="1006408"/>
            <a:ext cx="4703284" cy="34110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A6C0673-F56B-4030-9FD9-9B5C5DB5DC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6602" y="1010913"/>
            <a:ext cx="3594340" cy="269575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9C5FD4A-52A4-4ECF-9B40-71D3259D6D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8213" y="3874644"/>
            <a:ext cx="3594340" cy="216542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E418989-F1D5-4DEB-AAE0-37B0D157D5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720" y="4507540"/>
            <a:ext cx="2990491" cy="224286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99BA56D-0E2A-40BB-9CD8-E113D17E0B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0097" y="4499151"/>
            <a:ext cx="2990491" cy="224286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608814" y="6241409"/>
            <a:ext cx="3523376" cy="402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Стоимость объекта –431,779 </a:t>
            </a:r>
            <a:r>
              <a:rPr lang="ru-RU" dirty="0" err="1" smtClean="0"/>
              <a:t>млн</a:t>
            </a:r>
            <a:r>
              <a:rPr lang="ru-RU" dirty="0" smtClean="0"/>
              <a:t> руб.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33486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EF31AE4-D274-4ADB-989F-A5D7D6E21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193" y="3913533"/>
            <a:ext cx="3778372" cy="2833779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BE9800F6-D571-48C4-8466-12AA1ADB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263D6C4-4840-40CC-AC84-17E24B3B7BDE}" type="slidenum">
              <a:rPr lang="ru-RU" smtClean="0"/>
              <a:pPr rtl="0"/>
              <a:t>7</a:t>
            </a:fld>
            <a:endParaRPr lang="ru-RU"/>
          </a:p>
        </p:txBody>
      </p:sp>
      <p:pic>
        <p:nvPicPr>
          <p:cNvPr id="4" name="Picture 3" descr="C:\Users\Александрович\Downloads\WhatsApp Image 2023-01-15 at 14.18.5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14325" y="0"/>
            <a:ext cx="1981200" cy="1485900"/>
          </a:xfrm>
          <a:prstGeom prst="rect">
            <a:avLst/>
          </a:prstGeom>
          <a:ln>
            <a:noFill/>
          </a:ln>
          <a:effectLst>
            <a:innerShdw blurRad="63500" dir="5700000">
              <a:schemeClr val="bg2">
                <a:lumMod val="40000"/>
                <a:lumOff val="60000"/>
                <a:alpha val="39000"/>
              </a:schemeClr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638297" y="638860"/>
            <a:ext cx="4771129" cy="36933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/>
              <a:t>Школа в с. </a:t>
            </a:r>
            <a:r>
              <a:rPr lang="ru-RU" b="1" dirty="0" err="1"/>
              <a:t>Сайылык</a:t>
            </a:r>
            <a:r>
              <a:rPr lang="ru-RU" b="1" dirty="0"/>
              <a:t> </a:t>
            </a:r>
            <a:r>
              <a:rPr lang="ru-RU" b="1" dirty="0" err="1"/>
              <a:t>Кобяйского</a:t>
            </a:r>
            <a:r>
              <a:rPr lang="ru-RU" b="1" dirty="0"/>
              <a:t> улуса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1F43462-618A-4FE9-B026-A093E64C04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930" y="1485900"/>
            <a:ext cx="3680604" cy="276045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3C24BF0-9DD8-4A74-9A47-EB1B4272FB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8192" y="681582"/>
            <a:ext cx="3578318" cy="268373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2DD65E4-D33D-4F3C-A182-732575A679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6346" y="3530664"/>
            <a:ext cx="4134928" cy="31011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4F5121A-3527-444F-A7AC-6C636BF12A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4869" y="1187989"/>
            <a:ext cx="2354532" cy="313937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9722840" y="5402510"/>
            <a:ext cx="1828800" cy="10318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Стоимость объекта –711,544 </a:t>
            </a:r>
            <a:r>
              <a:rPr lang="ru-RU" dirty="0" err="1" smtClean="0"/>
              <a:t>млн</a:t>
            </a:r>
            <a:r>
              <a:rPr lang="ru-RU" dirty="0" smtClean="0"/>
              <a:t> руб.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33486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BE9800F6-D571-48C4-8466-12AA1ADB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263D6C4-4840-40CC-AC84-17E24B3B7BDE}" type="slidenum">
              <a:rPr lang="ru-RU" smtClean="0"/>
              <a:pPr rtl="0"/>
              <a:t>8</a:t>
            </a:fld>
            <a:endParaRPr lang="ru-RU"/>
          </a:p>
        </p:txBody>
      </p:sp>
      <p:pic>
        <p:nvPicPr>
          <p:cNvPr id="4" name="Picture 3" descr="C:\Users\Александрович\Downloads\WhatsApp Image 2023-01-15 at 14.18.5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4325" y="0"/>
            <a:ext cx="1981200" cy="1485900"/>
          </a:xfrm>
          <a:prstGeom prst="rect">
            <a:avLst/>
          </a:prstGeom>
          <a:ln>
            <a:noFill/>
          </a:ln>
          <a:effectLst>
            <a:innerShdw blurRad="63500" dir="5700000">
              <a:schemeClr val="bg2">
                <a:lumMod val="40000"/>
                <a:lumOff val="60000"/>
                <a:alpha val="39000"/>
              </a:schemeClr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666875" y="419784"/>
            <a:ext cx="7781748" cy="64633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/>
              <a:t>Дополнительное здание МАОУ «</a:t>
            </a:r>
            <a:r>
              <a:rPr lang="ru-RU" b="1" dirty="0" err="1"/>
              <a:t>Хатасская</a:t>
            </a:r>
            <a:r>
              <a:rPr lang="ru-RU" b="1" dirty="0"/>
              <a:t> СОШ им. П.Н. и Н.Е. Самсоновых» в с. </a:t>
            </a:r>
            <a:r>
              <a:rPr lang="ru-RU" b="1" dirty="0" err="1"/>
              <a:t>Хатассы</a:t>
            </a:r>
            <a:r>
              <a:rPr lang="ru-RU" b="1" dirty="0"/>
              <a:t> ГО «город Якутск»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0649E1B-5091-41F8-A553-4F8E68BCB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9178" y="1905685"/>
            <a:ext cx="4183811" cy="31378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00D09A5-6B1D-42EF-976D-7F90A7CE72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0374" y="1585428"/>
            <a:ext cx="2833778" cy="377837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DE43CCF-102A-45A0-BF2F-130F15FD12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538" y="1905684"/>
            <a:ext cx="4183811" cy="313785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783273" y="5629013"/>
            <a:ext cx="2541864" cy="713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Стоимость объекта – 796,971 </a:t>
            </a:r>
            <a:r>
              <a:rPr lang="ru-RU" dirty="0" err="1" smtClean="0"/>
              <a:t>млн</a:t>
            </a:r>
            <a:r>
              <a:rPr lang="ru-RU" dirty="0" smtClean="0"/>
              <a:t> руб.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33486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BE9800F6-D571-48C4-8466-12AA1ADB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263D6C4-4840-40CC-AC84-17E24B3B7BDE}" type="slidenum">
              <a:rPr lang="ru-RU" smtClean="0"/>
              <a:pPr rtl="0"/>
              <a:t>9</a:t>
            </a:fld>
            <a:endParaRPr lang="ru-RU"/>
          </a:p>
        </p:txBody>
      </p:sp>
      <p:pic>
        <p:nvPicPr>
          <p:cNvPr id="47105" name="Picture 1" descr="\\server\Public2019\Алексеев Д.А\от Марфы\кюндядя\WhatsApp Image 2022-12-08 at 3.31.44 PM (2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064" y="1458462"/>
            <a:ext cx="6769098" cy="507682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47106" name="Picture 2" descr="\\server\Public2019\Алексеев Д.А\от Марфы\кюндядя\WhatsApp Image 2022-12-08 at 3.30.37 PM (2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25424" y="3157144"/>
            <a:ext cx="4191001" cy="263964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47109" name="Picture 5" descr="\\server\Public2019\Алексеев Д.А\от Марфы\кюндядя\WhatsApp Image 2023-01-18 at 15.57.33 (2)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4093" y="268973"/>
            <a:ext cx="4159250" cy="26420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8" name="Picture 3" descr="C:\Users\Александрович\Downloads\WhatsApp Image 2023-01-15 at 14.18.59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14325" y="0"/>
            <a:ext cx="1981200" cy="1485900"/>
          </a:xfrm>
          <a:prstGeom prst="rect">
            <a:avLst/>
          </a:prstGeom>
          <a:ln>
            <a:noFill/>
          </a:ln>
          <a:effectLst>
            <a:innerShdw blurRad="63500" dir="5700000">
              <a:schemeClr val="bg2">
                <a:lumMod val="40000"/>
                <a:lumOff val="60000"/>
                <a:alpha val="39000"/>
              </a:schemeClr>
            </a:inn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647823" y="429310"/>
            <a:ext cx="4848228" cy="64633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/>
              <a:t>Школа на 176 мест с актовым залом в </a:t>
            </a:r>
            <a:r>
              <a:rPr lang="ru-RU" b="1" dirty="0" err="1"/>
              <a:t>с.Кюндядя</a:t>
            </a:r>
            <a:r>
              <a:rPr lang="ru-RU" b="1" dirty="0"/>
              <a:t> </a:t>
            </a:r>
            <a:r>
              <a:rPr lang="ru-RU" b="1" dirty="0" err="1"/>
              <a:t>Нюрбинского</a:t>
            </a:r>
            <a:r>
              <a:rPr lang="ru-RU" b="1" dirty="0"/>
              <a:t> района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306811" y="6073629"/>
            <a:ext cx="4118993" cy="511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Стоимость объекта – 395,61 </a:t>
            </a:r>
            <a:r>
              <a:rPr lang="ru-RU" dirty="0" err="1" smtClean="0"/>
              <a:t>млн</a:t>
            </a:r>
            <a:r>
              <a:rPr lang="ru-RU" dirty="0" smtClean="0"/>
              <a:t> руб.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33486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A95DE24-D6C3-4A00-9085-D9594C193AE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8992231-163D-4428-A2B8-DA1FE0274129}">
  <ds:schemaRefs>
    <ds:schemaRef ds:uri="http://schemas.microsoft.com/office/2006/metadata/properties"/>
    <ds:schemaRef ds:uri="http://purl.org/dc/dcmitype/"/>
    <ds:schemaRef ds:uri="http://schemas.microsoft.com/sharepoint/v3"/>
    <ds:schemaRef ds:uri="http://purl.org/dc/elements/1.1/"/>
    <ds:schemaRef ds:uri="http://schemas.openxmlformats.org/package/2006/metadata/core-properties"/>
    <ds:schemaRef ds:uri="6dc4bcd6-49db-4c07-9060-8acfc67cef9f"/>
    <ds:schemaRef ds:uri="http://schemas.microsoft.com/office/2006/documentManagement/types"/>
    <ds:schemaRef ds:uri="http://schemas.microsoft.com/office/infopath/2007/PartnerControls"/>
    <ds:schemaRef ds:uri="http://purl.org/dc/terms/"/>
    <ds:schemaRef ds:uri="fb0879af-3eba-417a-a55a-ffe6dcd6ca77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B67ACAB-C3DC-429D-A23C-0723C084FE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0</TotalTime>
  <Words>1325</Words>
  <Application>Microsoft Office PowerPoint</Application>
  <PresentationFormat>Произвольный</PresentationFormat>
  <Paragraphs>184</Paragraphs>
  <Slides>35</Slides>
  <Notes>25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Поток</vt:lpstr>
      <vt:lpstr>Публичный отчет  ГКУ «Центр ресурсного обеспечения развития образования  Республики Саха (Якутия)» за 2023 год                    Руководитель Платонов Руслан Михайлович</vt:lpstr>
      <vt:lpstr>О Государственном казенном учреждении «Центр ресурсного обеспечения развития образования Республики Саха (Якутия)» </vt:lpstr>
      <vt:lpstr>СТРОИТЕЛЬСТВО ОБЪЕКТОВ ОБРАЗОВАНИЯ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МОДЕРНИЗАЦИЯ ШКОЛЬНЫХ СИСТЕМ ОБРАЗОВАНИЯ 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VIII  МЕЖДУНАРОДНЫЕ ДЕТСКИЕ СПОРТИВНЫЕ ИГРЫ «ДЕТИ АЗИИ 2024»</vt:lpstr>
      <vt:lpstr>КАПИТАЛЬНЫЙ РЕМОНТ СРЕДНЕГО ПРОФЕССИОНАЛЬНОГО ОБРАЗОВАНИЯ</vt:lpstr>
      <vt:lpstr>Слайд 24</vt:lpstr>
      <vt:lpstr>Обеспечение автотранспортом </vt:lpstr>
      <vt:lpstr>Оснащение средствами обучения и воспитания общеобразовательных организаций по программе модернизации школьных систем образования.</vt:lpstr>
      <vt:lpstr>Участие в организации подготовки объектов образования в размещении и питании участников и гостей общереспубликанских мероприятий </vt:lpstr>
      <vt:lpstr>Текущая деятельность 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2023-01-15T05:26:44Z</dcterms:created>
  <dcterms:modified xsi:type="dcterms:W3CDTF">2024-01-18T08:08:12Z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